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379D57-9601-47F6-87AB-C8E0ACC4BCF0}" v="5" dt="2024-01-16T22:37:55.86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3" autoAdjust="0"/>
    <p:restoredTop sz="94633" autoAdjust="0"/>
  </p:normalViewPr>
  <p:slideViewPr>
    <p:cSldViewPr>
      <p:cViewPr varScale="1">
        <p:scale>
          <a:sx n="140" d="100"/>
          <a:sy n="140" d="100"/>
        </p:scale>
        <p:origin x="4980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Dove" userId="84c27860-d59a-4b6c-b8c7-5e954e41cd8a" providerId="ADAL" clId="{62379D57-9601-47F6-87AB-C8E0ACC4BCF0}"/>
    <pc:docChg chg="undo redo custSel modSld">
      <pc:chgData name="Michael Dove" userId="84c27860-d59a-4b6c-b8c7-5e954e41cd8a" providerId="ADAL" clId="{62379D57-9601-47F6-87AB-C8E0ACC4BCF0}" dt="2024-01-17T02:34:05.015" v="991" actId="20577"/>
      <pc:docMkLst>
        <pc:docMk/>
      </pc:docMkLst>
      <pc:sldChg chg="modSp mod">
        <pc:chgData name="Michael Dove" userId="84c27860-d59a-4b6c-b8c7-5e954e41cd8a" providerId="ADAL" clId="{62379D57-9601-47F6-87AB-C8E0ACC4BCF0}" dt="2024-01-16T22:22:09.234" v="1" actId="20577"/>
        <pc:sldMkLst>
          <pc:docMk/>
          <pc:sldMk cId="0" sldId="256"/>
        </pc:sldMkLst>
        <pc:spChg chg="mod">
          <ac:chgData name="Michael Dove" userId="84c27860-d59a-4b6c-b8c7-5e954e41cd8a" providerId="ADAL" clId="{62379D57-9601-47F6-87AB-C8E0ACC4BCF0}" dt="2024-01-16T22:22:09.234" v="1" actId="20577"/>
          <ac:spMkLst>
            <pc:docMk/>
            <pc:sldMk cId="0" sldId="256"/>
            <ac:spMk id="5" creationId="{00000000-0000-0000-0000-000000000000}"/>
          </ac:spMkLst>
        </pc:spChg>
      </pc:sldChg>
      <pc:sldChg chg="delSp modSp mod">
        <pc:chgData name="Michael Dove" userId="84c27860-d59a-4b6c-b8c7-5e954e41cd8a" providerId="ADAL" clId="{62379D57-9601-47F6-87AB-C8E0ACC4BCF0}" dt="2024-01-16T22:32:53.443" v="140" actId="12"/>
        <pc:sldMkLst>
          <pc:docMk/>
          <pc:sldMk cId="0" sldId="257"/>
        </pc:sldMkLst>
        <pc:spChg chg="mod">
          <ac:chgData name="Michael Dove" userId="84c27860-d59a-4b6c-b8c7-5e954e41cd8a" providerId="ADAL" clId="{62379D57-9601-47F6-87AB-C8E0ACC4BCF0}" dt="2024-01-16T22:27:57.472" v="114" actId="1076"/>
          <ac:spMkLst>
            <pc:docMk/>
            <pc:sldMk cId="0" sldId="257"/>
            <ac:spMk id="7" creationId="{00000000-0000-0000-0000-000000000000}"/>
          </ac:spMkLst>
        </pc:spChg>
        <pc:spChg chg="del">
          <ac:chgData name="Michael Dove" userId="84c27860-d59a-4b6c-b8c7-5e954e41cd8a" providerId="ADAL" clId="{62379D57-9601-47F6-87AB-C8E0ACC4BCF0}" dt="2024-01-16T22:32:21.942" v="137" actId="21"/>
          <ac:spMkLst>
            <pc:docMk/>
            <pc:sldMk cId="0" sldId="257"/>
            <ac:spMk id="8" creationId="{00000000-0000-0000-0000-000000000000}"/>
          </ac:spMkLst>
        </pc:spChg>
        <pc:spChg chg="mod">
          <ac:chgData name="Michael Dove" userId="84c27860-d59a-4b6c-b8c7-5e954e41cd8a" providerId="ADAL" clId="{62379D57-9601-47F6-87AB-C8E0ACC4BCF0}" dt="2024-01-16T22:32:53.443" v="140" actId="12"/>
          <ac:spMkLst>
            <pc:docMk/>
            <pc:sldMk cId="0" sldId="257"/>
            <ac:spMk id="9" creationId="{00000000-0000-0000-0000-000000000000}"/>
          </ac:spMkLst>
        </pc:spChg>
      </pc:sldChg>
      <pc:sldChg chg="modSp mod">
        <pc:chgData name="Michael Dove" userId="84c27860-d59a-4b6c-b8c7-5e954e41cd8a" providerId="ADAL" clId="{62379D57-9601-47F6-87AB-C8E0ACC4BCF0}" dt="2024-01-16T22:34:28.305" v="142" actId="20577"/>
        <pc:sldMkLst>
          <pc:docMk/>
          <pc:sldMk cId="0" sldId="258"/>
        </pc:sldMkLst>
        <pc:spChg chg="mod">
          <ac:chgData name="Michael Dove" userId="84c27860-d59a-4b6c-b8c7-5e954e41cd8a" providerId="ADAL" clId="{62379D57-9601-47F6-87AB-C8E0ACC4BCF0}" dt="2024-01-16T22:34:28.305" v="142" actId="20577"/>
          <ac:spMkLst>
            <pc:docMk/>
            <pc:sldMk cId="0" sldId="258"/>
            <ac:spMk id="7" creationId="{00000000-0000-0000-0000-000000000000}"/>
          </ac:spMkLst>
        </pc:spChg>
      </pc:sldChg>
      <pc:sldChg chg="modSp mod">
        <pc:chgData name="Michael Dove" userId="84c27860-d59a-4b6c-b8c7-5e954e41cd8a" providerId="ADAL" clId="{62379D57-9601-47F6-87AB-C8E0ACC4BCF0}" dt="2024-01-16T23:04:20.174" v="970" actId="122"/>
        <pc:sldMkLst>
          <pc:docMk/>
          <pc:sldMk cId="0" sldId="259"/>
        </pc:sldMkLst>
        <pc:spChg chg="mod">
          <ac:chgData name="Michael Dove" userId="84c27860-d59a-4b6c-b8c7-5e954e41cd8a" providerId="ADAL" clId="{62379D57-9601-47F6-87AB-C8E0ACC4BCF0}" dt="2024-01-16T22:41:24.828" v="248" actId="1076"/>
          <ac:spMkLst>
            <pc:docMk/>
            <pc:sldMk cId="0" sldId="259"/>
            <ac:spMk id="7" creationId="{00000000-0000-0000-0000-000000000000}"/>
          </ac:spMkLst>
        </pc:spChg>
        <pc:graphicFrameChg chg="mod modGraphic">
          <ac:chgData name="Michael Dove" userId="84c27860-d59a-4b6c-b8c7-5e954e41cd8a" providerId="ADAL" clId="{62379D57-9601-47F6-87AB-C8E0ACC4BCF0}" dt="2024-01-16T23:04:20.174" v="970" actId="122"/>
          <ac:graphicFrameMkLst>
            <pc:docMk/>
            <pc:sldMk cId="0" sldId="259"/>
            <ac:graphicFrameMk id="8" creationId="{00000000-0000-0000-0000-000000000000}"/>
          </ac:graphicFrameMkLst>
        </pc:graphicFrameChg>
      </pc:sldChg>
      <pc:sldChg chg="modSp mod">
        <pc:chgData name="Michael Dove" userId="84c27860-d59a-4b6c-b8c7-5e954e41cd8a" providerId="ADAL" clId="{62379D57-9601-47F6-87AB-C8E0ACC4BCF0}" dt="2024-01-17T02:34:05.015" v="991" actId="20577"/>
        <pc:sldMkLst>
          <pc:docMk/>
          <pc:sldMk cId="0" sldId="260"/>
        </pc:sldMkLst>
        <pc:graphicFrameChg chg="mod modGraphic">
          <ac:chgData name="Michael Dove" userId="84c27860-d59a-4b6c-b8c7-5e954e41cd8a" providerId="ADAL" clId="{62379D57-9601-47F6-87AB-C8E0ACC4BCF0}" dt="2024-01-17T02:34:05.015" v="991" actId="20577"/>
          <ac:graphicFrameMkLst>
            <pc:docMk/>
            <pc:sldMk cId="0" sldId="260"/>
            <ac:graphicFrameMk id="7" creationId="{00000000-0000-0000-0000-000000000000}"/>
          </ac:graphicFrameMkLst>
        </pc:graphicFrameChg>
      </pc:sldChg>
      <pc:sldChg chg="modSp mod">
        <pc:chgData name="Michael Dove" userId="84c27860-d59a-4b6c-b8c7-5e954e41cd8a" providerId="ADAL" clId="{62379D57-9601-47F6-87AB-C8E0ACC4BCF0}" dt="2024-01-16T22:37:35.744" v="155" actId="20577"/>
        <pc:sldMkLst>
          <pc:docMk/>
          <pc:sldMk cId="0" sldId="261"/>
        </pc:sldMkLst>
        <pc:graphicFrameChg chg="mod modGraphic">
          <ac:chgData name="Michael Dove" userId="84c27860-d59a-4b6c-b8c7-5e954e41cd8a" providerId="ADAL" clId="{62379D57-9601-47F6-87AB-C8E0ACC4BCF0}" dt="2024-01-16T22:37:35.744" v="155" actId="20577"/>
          <ac:graphicFrameMkLst>
            <pc:docMk/>
            <pc:sldMk cId="0" sldId="261"/>
            <ac:graphicFrameMk id="9" creationId="{00000000-0000-0000-0000-000000000000}"/>
          </ac:graphicFrameMkLst>
        </pc:graphicFrameChg>
      </pc:sldChg>
      <pc:sldChg chg="modSp mod">
        <pc:chgData name="Michael Dove" userId="84c27860-d59a-4b6c-b8c7-5e954e41cd8a" providerId="ADAL" clId="{62379D57-9601-47F6-87AB-C8E0ACC4BCF0}" dt="2024-01-16T23:01:05.765" v="822" actId="1076"/>
        <pc:sldMkLst>
          <pc:docMk/>
          <pc:sldMk cId="0" sldId="263"/>
        </pc:sldMkLst>
        <pc:spChg chg="mod">
          <ac:chgData name="Michael Dove" userId="84c27860-d59a-4b6c-b8c7-5e954e41cd8a" providerId="ADAL" clId="{62379D57-9601-47F6-87AB-C8E0ACC4BCF0}" dt="2024-01-16T23:00:57.202" v="821" actId="1076"/>
          <ac:spMkLst>
            <pc:docMk/>
            <pc:sldMk cId="0" sldId="263"/>
            <ac:spMk id="8" creationId="{00000000-0000-0000-0000-000000000000}"/>
          </ac:spMkLst>
        </pc:spChg>
        <pc:graphicFrameChg chg="mod modGraphic">
          <ac:chgData name="Michael Dove" userId="84c27860-d59a-4b6c-b8c7-5e954e41cd8a" providerId="ADAL" clId="{62379D57-9601-47F6-87AB-C8E0ACC4BCF0}" dt="2024-01-16T23:01:05.765" v="822" actId="1076"/>
          <ac:graphicFrameMkLst>
            <pc:docMk/>
            <pc:sldMk cId="0" sldId="263"/>
            <ac:graphicFrameMk id="9" creationId="{00000000-0000-0000-0000-000000000000}"/>
          </ac:graphicFrameMkLst>
        </pc:graphicFrameChg>
      </pc:sldChg>
      <pc:sldChg chg="modSp">
        <pc:chgData name="Michael Dove" userId="84c27860-d59a-4b6c-b8c7-5e954e41cd8a" providerId="ADAL" clId="{62379D57-9601-47F6-87AB-C8E0ACC4BCF0}" dt="2024-01-16T22:37:50.995" v="157"/>
        <pc:sldMkLst>
          <pc:docMk/>
          <pc:sldMk cId="0" sldId="265"/>
        </pc:sldMkLst>
        <pc:graphicFrameChg chg="mod">
          <ac:chgData name="Michael Dove" userId="84c27860-d59a-4b6c-b8c7-5e954e41cd8a" providerId="ADAL" clId="{62379D57-9601-47F6-87AB-C8E0ACC4BCF0}" dt="2024-01-16T22:37:50.995" v="157"/>
          <ac:graphicFrameMkLst>
            <pc:docMk/>
            <pc:sldMk cId="0" sldId="265"/>
            <ac:graphicFrameMk id="8" creationId="{00000000-0000-0000-0000-000000000000}"/>
          </ac:graphicFrameMkLst>
        </pc:graphicFrameChg>
      </pc:sldChg>
      <pc:sldChg chg="modSp">
        <pc:chgData name="Michael Dove" userId="84c27860-d59a-4b6c-b8c7-5e954e41cd8a" providerId="ADAL" clId="{62379D57-9601-47F6-87AB-C8E0ACC4BCF0}" dt="2024-01-16T22:37:55.867" v="158"/>
        <pc:sldMkLst>
          <pc:docMk/>
          <pc:sldMk cId="0" sldId="267"/>
        </pc:sldMkLst>
        <pc:graphicFrameChg chg="mod">
          <ac:chgData name="Michael Dove" userId="84c27860-d59a-4b6c-b8c7-5e954e41cd8a" providerId="ADAL" clId="{62379D57-9601-47F6-87AB-C8E0ACC4BCF0}" dt="2024-01-16T22:37:55.867" v="158"/>
          <ac:graphicFrameMkLst>
            <pc:docMk/>
            <pc:sldMk cId="0" sldId="267"/>
            <ac:graphicFrameMk id="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NSW</a:t>
            </a:r>
            <a:r>
              <a:rPr spc="-55" dirty="0"/>
              <a:t> </a:t>
            </a:r>
            <a:r>
              <a:rPr dirty="0"/>
              <a:t>Aquaculture</a:t>
            </a:r>
            <a:r>
              <a:rPr spc="-10" dirty="0"/>
              <a:t> Research</a:t>
            </a:r>
            <a:r>
              <a:rPr spc="-70" dirty="0"/>
              <a:t> </a:t>
            </a:r>
            <a:r>
              <a:rPr dirty="0"/>
              <a:t>Advisory</a:t>
            </a:r>
            <a:r>
              <a:rPr spc="-25" dirty="0"/>
              <a:t> </a:t>
            </a:r>
            <a:r>
              <a:rPr dirty="0"/>
              <a:t>Committee,</a:t>
            </a:r>
            <a:r>
              <a:rPr spc="-20" dirty="0"/>
              <a:t> </a:t>
            </a:r>
            <a:r>
              <a:rPr dirty="0"/>
              <a:t>RD&amp;E</a:t>
            </a:r>
            <a:r>
              <a:rPr spc="-10" dirty="0"/>
              <a:t> </a:t>
            </a:r>
            <a:r>
              <a:rPr dirty="0"/>
              <a:t>Strategic</a:t>
            </a:r>
            <a:r>
              <a:rPr spc="-15" dirty="0"/>
              <a:t> </a:t>
            </a:r>
            <a:r>
              <a:rPr dirty="0"/>
              <a:t>Plan</a:t>
            </a:r>
            <a:r>
              <a:rPr spc="-5" dirty="0"/>
              <a:t> </a:t>
            </a:r>
            <a:r>
              <a:rPr spc="-20" dirty="0"/>
              <a:t>2017-2022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NSW</a:t>
            </a:r>
            <a:r>
              <a:rPr spc="-55" dirty="0"/>
              <a:t> </a:t>
            </a:r>
            <a:r>
              <a:rPr dirty="0"/>
              <a:t>Aquaculture</a:t>
            </a:r>
            <a:r>
              <a:rPr spc="-10" dirty="0"/>
              <a:t> Research</a:t>
            </a:r>
            <a:r>
              <a:rPr spc="-70" dirty="0"/>
              <a:t> </a:t>
            </a:r>
            <a:r>
              <a:rPr dirty="0"/>
              <a:t>Advisory</a:t>
            </a:r>
            <a:r>
              <a:rPr spc="-25" dirty="0"/>
              <a:t> </a:t>
            </a:r>
            <a:r>
              <a:rPr dirty="0"/>
              <a:t>Committee,</a:t>
            </a:r>
            <a:r>
              <a:rPr spc="-20" dirty="0"/>
              <a:t> </a:t>
            </a:r>
            <a:r>
              <a:rPr dirty="0"/>
              <a:t>RD&amp;E</a:t>
            </a:r>
            <a:r>
              <a:rPr spc="-10" dirty="0"/>
              <a:t> </a:t>
            </a:r>
            <a:r>
              <a:rPr dirty="0"/>
              <a:t>Strategic</a:t>
            </a:r>
            <a:r>
              <a:rPr spc="-15" dirty="0"/>
              <a:t> </a:t>
            </a:r>
            <a:r>
              <a:rPr dirty="0"/>
              <a:t>Plan</a:t>
            </a:r>
            <a:r>
              <a:rPr spc="-5" dirty="0"/>
              <a:t> </a:t>
            </a:r>
            <a:r>
              <a:rPr spc="-20" dirty="0"/>
              <a:t>2017-2022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NSW</a:t>
            </a:r>
            <a:r>
              <a:rPr spc="-55" dirty="0"/>
              <a:t> </a:t>
            </a:r>
            <a:r>
              <a:rPr dirty="0"/>
              <a:t>Aquaculture</a:t>
            </a:r>
            <a:r>
              <a:rPr spc="-10" dirty="0"/>
              <a:t> Research</a:t>
            </a:r>
            <a:r>
              <a:rPr spc="-70" dirty="0"/>
              <a:t> </a:t>
            </a:r>
            <a:r>
              <a:rPr dirty="0"/>
              <a:t>Advisory</a:t>
            </a:r>
            <a:r>
              <a:rPr spc="-25" dirty="0"/>
              <a:t> </a:t>
            </a:r>
            <a:r>
              <a:rPr dirty="0"/>
              <a:t>Committee,</a:t>
            </a:r>
            <a:r>
              <a:rPr spc="-20" dirty="0"/>
              <a:t> </a:t>
            </a:r>
            <a:r>
              <a:rPr dirty="0"/>
              <a:t>RD&amp;E</a:t>
            </a:r>
            <a:r>
              <a:rPr spc="-10" dirty="0"/>
              <a:t> </a:t>
            </a:r>
            <a:r>
              <a:rPr dirty="0"/>
              <a:t>Strategic</a:t>
            </a:r>
            <a:r>
              <a:rPr spc="-15" dirty="0"/>
              <a:t> </a:t>
            </a:r>
            <a:r>
              <a:rPr dirty="0"/>
              <a:t>Plan</a:t>
            </a:r>
            <a:r>
              <a:rPr spc="-5" dirty="0"/>
              <a:t> </a:t>
            </a:r>
            <a:r>
              <a:rPr spc="-20" dirty="0"/>
              <a:t>2017-2022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NSW</a:t>
            </a:r>
            <a:r>
              <a:rPr spc="-55" dirty="0"/>
              <a:t> </a:t>
            </a:r>
            <a:r>
              <a:rPr dirty="0"/>
              <a:t>Aquaculture</a:t>
            </a:r>
            <a:r>
              <a:rPr spc="-10" dirty="0"/>
              <a:t> Research</a:t>
            </a:r>
            <a:r>
              <a:rPr spc="-70" dirty="0"/>
              <a:t> </a:t>
            </a:r>
            <a:r>
              <a:rPr dirty="0"/>
              <a:t>Advisory</a:t>
            </a:r>
            <a:r>
              <a:rPr spc="-25" dirty="0"/>
              <a:t> </a:t>
            </a:r>
            <a:r>
              <a:rPr dirty="0"/>
              <a:t>Committee,</a:t>
            </a:r>
            <a:r>
              <a:rPr spc="-20" dirty="0"/>
              <a:t> </a:t>
            </a:r>
            <a:r>
              <a:rPr dirty="0"/>
              <a:t>RD&amp;E</a:t>
            </a:r>
            <a:r>
              <a:rPr spc="-10" dirty="0"/>
              <a:t> </a:t>
            </a:r>
            <a:r>
              <a:rPr dirty="0"/>
              <a:t>Strategic</a:t>
            </a:r>
            <a:r>
              <a:rPr spc="-15" dirty="0"/>
              <a:t> </a:t>
            </a:r>
            <a:r>
              <a:rPr dirty="0"/>
              <a:t>Plan</a:t>
            </a:r>
            <a:r>
              <a:rPr spc="-5" dirty="0"/>
              <a:t> </a:t>
            </a:r>
            <a:r>
              <a:rPr spc="-20" dirty="0"/>
              <a:t>2017-2022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NSW</a:t>
            </a:r>
            <a:r>
              <a:rPr spc="-55" dirty="0"/>
              <a:t> </a:t>
            </a:r>
            <a:r>
              <a:rPr dirty="0"/>
              <a:t>Aquaculture</a:t>
            </a:r>
            <a:r>
              <a:rPr spc="-10" dirty="0"/>
              <a:t> Research</a:t>
            </a:r>
            <a:r>
              <a:rPr spc="-70" dirty="0"/>
              <a:t> </a:t>
            </a:r>
            <a:r>
              <a:rPr dirty="0"/>
              <a:t>Advisory</a:t>
            </a:r>
            <a:r>
              <a:rPr spc="-25" dirty="0"/>
              <a:t> </a:t>
            </a:r>
            <a:r>
              <a:rPr dirty="0"/>
              <a:t>Committee,</a:t>
            </a:r>
            <a:r>
              <a:rPr spc="-20" dirty="0"/>
              <a:t> </a:t>
            </a:r>
            <a:r>
              <a:rPr dirty="0"/>
              <a:t>RD&amp;E</a:t>
            </a:r>
            <a:r>
              <a:rPr spc="-10" dirty="0"/>
              <a:t> </a:t>
            </a:r>
            <a:r>
              <a:rPr dirty="0"/>
              <a:t>Strategic</a:t>
            </a:r>
            <a:r>
              <a:rPr spc="-15" dirty="0"/>
              <a:t> </a:t>
            </a:r>
            <a:r>
              <a:rPr dirty="0"/>
              <a:t>Plan</a:t>
            </a:r>
            <a:r>
              <a:rPr spc="-5" dirty="0"/>
              <a:t> </a:t>
            </a:r>
            <a:r>
              <a:rPr spc="-20" dirty="0"/>
              <a:t>2017-2022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878840"/>
            <a:ext cx="5661659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2772" y="2144255"/>
            <a:ext cx="9006840" cy="4406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3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NSW</a:t>
            </a:r>
            <a:r>
              <a:rPr spc="-55" dirty="0"/>
              <a:t> </a:t>
            </a:r>
            <a:r>
              <a:rPr dirty="0"/>
              <a:t>Aquaculture</a:t>
            </a:r>
            <a:r>
              <a:rPr spc="-10" dirty="0"/>
              <a:t> Research</a:t>
            </a:r>
            <a:r>
              <a:rPr spc="-70" dirty="0"/>
              <a:t> </a:t>
            </a:r>
            <a:r>
              <a:rPr dirty="0"/>
              <a:t>Advisory</a:t>
            </a:r>
            <a:r>
              <a:rPr spc="-25" dirty="0"/>
              <a:t> </a:t>
            </a:r>
            <a:r>
              <a:rPr dirty="0"/>
              <a:t>Committee,</a:t>
            </a:r>
            <a:r>
              <a:rPr spc="-20" dirty="0"/>
              <a:t> </a:t>
            </a:r>
            <a:r>
              <a:rPr dirty="0"/>
              <a:t>RD&amp;E</a:t>
            </a:r>
            <a:r>
              <a:rPr spc="-10" dirty="0"/>
              <a:t> </a:t>
            </a:r>
            <a:r>
              <a:rPr dirty="0"/>
              <a:t>Strategic</a:t>
            </a:r>
            <a:r>
              <a:rPr spc="-15" dirty="0"/>
              <a:t> </a:t>
            </a:r>
            <a:r>
              <a:rPr dirty="0"/>
              <a:t>Plan</a:t>
            </a:r>
            <a:r>
              <a:rPr spc="-5" dirty="0"/>
              <a:t> </a:t>
            </a:r>
            <a:r>
              <a:rPr spc="-20" dirty="0"/>
              <a:t>2017-2022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dpi.nsw.gov.au/" TargetMode="External"/><Relationship Id="rId5" Type="http://schemas.openxmlformats.org/officeDocument/2006/relationships/hyperlink" Target="mailto:jrachel.kerma@dpi.nsw.gov.au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7880" y="475488"/>
            <a:ext cx="71120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0"/>
              </a:lnSpc>
            </a:pPr>
            <a:r>
              <a:rPr sz="1100" dirty="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3123" y="740168"/>
            <a:ext cx="8945422" cy="626059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49400" y="2401316"/>
            <a:ext cx="7015480" cy="13398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005840" marR="5080" indent="-993775">
              <a:lnSpc>
                <a:spcPts val="5060"/>
              </a:lnSpc>
              <a:spcBef>
                <a:spcPts val="430"/>
              </a:spcBef>
            </a:pPr>
            <a:r>
              <a:rPr sz="4400" b="0" dirty="0">
                <a:solidFill>
                  <a:srgbClr val="548DD4"/>
                </a:solidFill>
                <a:latin typeface="Arial"/>
                <a:cs typeface="Arial"/>
              </a:rPr>
              <a:t>NSW</a:t>
            </a:r>
            <a:r>
              <a:rPr sz="4400" b="0" spc="-45" dirty="0">
                <a:solidFill>
                  <a:srgbClr val="548DD4"/>
                </a:solidFill>
                <a:latin typeface="Arial"/>
                <a:cs typeface="Arial"/>
              </a:rPr>
              <a:t> </a:t>
            </a:r>
            <a:r>
              <a:rPr sz="4400" b="0" dirty="0">
                <a:solidFill>
                  <a:srgbClr val="548DD4"/>
                </a:solidFill>
                <a:latin typeface="Arial"/>
                <a:cs typeface="Arial"/>
              </a:rPr>
              <a:t>Aquaculture</a:t>
            </a:r>
            <a:r>
              <a:rPr sz="4400" b="0" spc="-20" dirty="0">
                <a:solidFill>
                  <a:srgbClr val="548DD4"/>
                </a:solidFill>
                <a:latin typeface="Arial"/>
                <a:cs typeface="Arial"/>
              </a:rPr>
              <a:t> </a:t>
            </a:r>
            <a:r>
              <a:rPr sz="4400" b="0" spc="-10" dirty="0">
                <a:solidFill>
                  <a:srgbClr val="548DD4"/>
                </a:solidFill>
                <a:latin typeface="Arial"/>
                <a:cs typeface="Arial"/>
              </a:rPr>
              <a:t>Research </a:t>
            </a:r>
            <a:r>
              <a:rPr sz="4400" b="0" dirty="0">
                <a:solidFill>
                  <a:srgbClr val="548DD4"/>
                </a:solidFill>
                <a:latin typeface="Arial"/>
                <a:cs typeface="Arial"/>
              </a:rPr>
              <a:t>Advisory</a:t>
            </a:r>
            <a:r>
              <a:rPr sz="4400" b="0" spc="-40" dirty="0">
                <a:solidFill>
                  <a:srgbClr val="548DD4"/>
                </a:solidFill>
                <a:latin typeface="Arial"/>
                <a:cs typeface="Arial"/>
              </a:rPr>
              <a:t> </a:t>
            </a:r>
            <a:r>
              <a:rPr sz="4400" b="0" spc="-10" dirty="0">
                <a:solidFill>
                  <a:srgbClr val="548DD4"/>
                </a:solidFill>
                <a:latin typeface="Arial"/>
                <a:cs typeface="Arial"/>
              </a:rPr>
              <a:t>Committee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4567" y="3669283"/>
            <a:ext cx="3562985" cy="1190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70585" marR="5080" indent="-858519">
              <a:lnSpc>
                <a:spcPct val="134700"/>
              </a:lnSpc>
              <a:spcBef>
                <a:spcPts val="95"/>
              </a:spcBef>
            </a:pP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RD&amp;E</a:t>
            </a:r>
            <a:r>
              <a:rPr sz="30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Strategic</a:t>
            </a:r>
            <a:r>
              <a:rPr sz="30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FF0000"/>
                </a:solidFill>
                <a:latin typeface="Arial"/>
                <a:cs typeface="Arial"/>
              </a:rPr>
              <a:t>Plan </a:t>
            </a:r>
            <a:r>
              <a:rPr sz="3000" spc="-25" dirty="0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lang="en-AU" sz="3000" spc="-25" dirty="0">
                <a:solidFill>
                  <a:srgbClr val="FF0000"/>
                </a:solidFill>
                <a:latin typeface="Arial"/>
                <a:cs typeface="Arial"/>
              </a:rPr>
              <a:t>24</a:t>
            </a:r>
            <a:r>
              <a:rPr sz="3000" spc="-2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3000" spc="-20" dirty="0">
                <a:solidFill>
                  <a:srgbClr val="FF0000"/>
                </a:solidFill>
                <a:latin typeface="Arial"/>
                <a:cs typeface="Arial"/>
              </a:rPr>
              <a:t>202</a:t>
            </a:r>
            <a:r>
              <a:rPr lang="en-AU" sz="3000" spc="-20" dirty="0">
                <a:solidFill>
                  <a:srgbClr val="FF0000"/>
                </a:solidFill>
                <a:latin typeface="Arial"/>
                <a:cs typeface="Arial"/>
              </a:rPr>
              <a:t>9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95180" y="42773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9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27100" y="1038225"/>
            <a:ext cx="8582660" cy="22290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RD&amp;E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under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this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program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would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expected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have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balance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public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good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private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benefit.</a:t>
            </a:r>
            <a:endParaRPr sz="1400" dirty="0">
              <a:latin typeface="Calibri"/>
              <a:cs typeface="Calibri"/>
            </a:endParaRPr>
          </a:p>
          <a:p>
            <a:pPr marL="12700" marR="6519545">
              <a:lnSpc>
                <a:spcPct val="176400"/>
              </a:lnSpc>
              <a:spcBef>
                <a:spcPts val="5"/>
              </a:spcBef>
            </a:pPr>
            <a:r>
              <a:rPr sz="1400" dirty="0">
                <a:latin typeface="Calibri"/>
                <a:cs typeface="Calibri"/>
              </a:rPr>
              <a:t>Investment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target:</a:t>
            </a:r>
            <a:r>
              <a:rPr sz="1400" spc="2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15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0" dirty="0">
                <a:latin typeface="Calibri"/>
                <a:cs typeface="Calibri"/>
              </a:rPr>
              <a:t>%</a:t>
            </a:r>
            <a:r>
              <a:rPr sz="1400" spc="5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Key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performance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indicators:</a:t>
            </a:r>
            <a:endParaRPr sz="1400" dirty="0">
              <a:latin typeface="Calibri"/>
              <a:cs typeface="Calibri"/>
            </a:endParaRPr>
          </a:p>
          <a:p>
            <a:pPr marL="469265" marR="5080" indent="-227965">
              <a:lnSpc>
                <a:spcPct val="117500"/>
              </a:lnSpc>
              <a:spcBef>
                <a:spcPts val="10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Community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Support.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 and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effectiveness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community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 industry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natural </a:t>
            </a:r>
            <a:r>
              <a:rPr sz="1200" dirty="0">
                <a:latin typeface="Calibri"/>
                <a:cs typeface="Calibri"/>
              </a:rPr>
              <a:t>resources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 which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it </a:t>
            </a:r>
            <a:r>
              <a:rPr sz="1200" spc="-10" dirty="0">
                <a:latin typeface="Calibri"/>
                <a:cs typeface="Calibri"/>
              </a:rPr>
              <a:t>depends.</a:t>
            </a:r>
            <a:endParaRPr sz="1200" dirty="0">
              <a:latin typeface="Calibri"/>
              <a:cs typeface="Calibri"/>
            </a:endParaRPr>
          </a:p>
          <a:p>
            <a:pPr marL="469265" marR="73025" indent="-227965">
              <a:lnSpc>
                <a:spcPct val="117500"/>
              </a:lnSpc>
              <a:spcBef>
                <a:spcPts val="5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Community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Involvement.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effectiveness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community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involvement 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industry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in </a:t>
            </a:r>
            <a:r>
              <a:rPr sz="1200" dirty="0">
                <a:latin typeface="Calibri"/>
                <a:cs typeface="Calibri"/>
              </a:rPr>
              <a:t>protecting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rehabilitating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natural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resources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which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it </a:t>
            </a:r>
            <a:r>
              <a:rPr sz="1200" spc="-10" dirty="0">
                <a:latin typeface="Calibri"/>
                <a:cs typeface="Calibri"/>
              </a:rPr>
              <a:t>depends.</a:t>
            </a:r>
            <a:endParaRPr lang="en-AU" sz="1200" spc="-10" dirty="0">
              <a:latin typeface="Calibri"/>
              <a:cs typeface="Calibri"/>
            </a:endParaRPr>
          </a:p>
          <a:p>
            <a:pPr marL="469265" marR="73025" indent="-227965">
              <a:lnSpc>
                <a:spcPct val="117500"/>
              </a:lnSpc>
              <a:spcBef>
                <a:spcPts val="5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lang="en-AU" sz="1200" spc="-10" dirty="0">
                <a:latin typeface="Calibri"/>
                <a:cs typeface="Calibri"/>
              </a:rPr>
              <a:t>Reducing community opposition to aquaculture developments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AU" dirty="0"/>
              <a:t>NSW</a:t>
            </a:r>
            <a:r>
              <a:rPr lang="en-AU" spc="-55" dirty="0"/>
              <a:t> </a:t>
            </a:r>
            <a:r>
              <a:rPr lang="en-AU" dirty="0"/>
              <a:t>Aquaculture</a:t>
            </a:r>
            <a:r>
              <a:rPr lang="en-AU" spc="-10" dirty="0"/>
              <a:t> Research</a:t>
            </a:r>
            <a:r>
              <a:rPr lang="en-AU" spc="-70" dirty="0"/>
              <a:t> </a:t>
            </a:r>
            <a:r>
              <a:rPr lang="en-AU" dirty="0"/>
              <a:t>Advisory</a:t>
            </a:r>
            <a:r>
              <a:rPr lang="en-AU" spc="-25" dirty="0"/>
              <a:t> </a:t>
            </a:r>
            <a:r>
              <a:rPr lang="en-AU" dirty="0"/>
              <a:t>Committee,</a:t>
            </a:r>
            <a:r>
              <a:rPr lang="en-AU" spc="-20" dirty="0"/>
              <a:t> </a:t>
            </a:r>
            <a:r>
              <a:rPr lang="en-AU" dirty="0"/>
              <a:t>RD&amp;E</a:t>
            </a:r>
            <a:r>
              <a:rPr lang="en-AU" spc="-10" dirty="0"/>
              <a:t> </a:t>
            </a:r>
            <a:r>
              <a:rPr lang="en-AU" dirty="0"/>
              <a:t>Strategic</a:t>
            </a:r>
            <a:r>
              <a:rPr lang="en-AU" spc="-15" dirty="0"/>
              <a:t> </a:t>
            </a:r>
            <a:r>
              <a:rPr lang="en-AU" dirty="0"/>
              <a:t>Plan</a:t>
            </a:r>
            <a:r>
              <a:rPr lang="en-AU" spc="-5" dirty="0"/>
              <a:t> </a:t>
            </a:r>
            <a:r>
              <a:rPr lang="en-AU" spc="-20" dirty="0"/>
              <a:t>2024-2029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23552" y="427736"/>
            <a:ext cx="16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2772" y="650112"/>
            <a:ext cx="8869045" cy="8362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People</a:t>
            </a:r>
            <a:endParaRPr sz="1600" dirty="0">
              <a:latin typeface="Calibri"/>
              <a:cs typeface="Calibri"/>
            </a:endParaRPr>
          </a:p>
          <a:p>
            <a:pPr marL="12700" marR="5080">
              <a:lnSpc>
                <a:spcPct val="117500"/>
              </a:lnSpc>
              <a:spcBef>
                <a:spcPts val="1085"/>
              </a:spcBef>
            </a:pPr>
            <a:r>
              <a:rPr sz="1200" dirty="0">
                <a:latin typeface="Calibri"/>
                <a:cs typeface="Calibri"/>
              </a:rPr>
              <a:t>Program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outcome: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knowledge 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skills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supporting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industry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developed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used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derive</a:t>
            </a:r>
            <a:r>
              <a:rPr sz="1200" spc="-10" dirty="0">
                <a:latin typeface="Calibri"/>
                <a:cs typeface="Calibri"/>
              </a:rPr>
              <a:t> maximum </a:t>
            </a:r>
            <a:r>
              <a:rPr sz="1200" dirty="0">
                <a:latin typeface="Calibri"/>
                <a:cs typeface="Calibri"/>
              </a:rPr>
              <a:t>economic,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environmental,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social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benefits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industry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Australia.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AU" dirty="0"/>
              <a:t>NSW</a:t>
            </a:r>
            <a:r>
              <a:rPr lang="en-AU" spc="-55" dirty="0"/>
              <a:t> </a:t>
            </a:r>
            <a:r>
              <a:rPr lang="en-AU" dirty="0"/>
              <a:t>Aquaculture</a:t>
            </a:r>
            <a:r>
              <a:rPr lang="en-AU" spc="-10" dirty="0"/>
              <a:t> Research</a:t>
            </a:r>
            <a:r>
              <a:rPr lang="en-AU" spc="-70" dirty="0"/>
              <a:t> </a:t>
            </a:r>
            <a:r>
              <a:rPr lang="en-AU" dirty="0"/>
              <a:t>Advisory</a:t>
            </a:r>
            <a:r>
              <a:rPr lang="en-AU" spc="-25" dirty="0"/>
              <a:t> </a:t>
            </a:r>
            <a:r>
              <a:rPr lang="en-AU" dirty="0"/>
              <a:t>Committee,</a:t>
            </a:r>
            <a:r>
              <a:rPr lang="en-AU" spc="-20" dirty="0"/>
              <a:t> </a:t>
            </a:r>
            <a:r>
              <a:rPr lang="en-AU" dirty="0"/>
              <a:t>RD&amp;E</a:t>
            </a:r>
            <a:r>
              <a:rPr lang="en-AU" spc="-10" dirty="0"/>
              <a:t> </a:t>
            </a:r>
            <a:r>
              <a:rPr lang="en-AU" dirty="0"/>
              <a:t>Strategic</a:t>
            </a:r>
            <a:r>
              <a:rPr lang="en-AU" spc="-15" dirty="0"/>
              <a:t> </a:t>
            </a:r>
            <a:r>
              <a:rPr lang="en-AU" dirty="0"/>
              <a:t>Plan</a:t>
            </a:r>
            <a:r>
              <a:rPr lang="en-AU" spc="-5" dirty="0"/>
              <a:t> </a:t>
            </a:r>
            <a:r>
              <a:rPr lang="en-AU" spc="-20" dirty="0"/>
              <a:t>2024-2029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155083"/>
              </p:ext>
            </p:extLst>
          </p:nvPr>
        </p:nvGraphicFramePr>
        <p:xfrm>
          <a:off x="842772" y="1783282"/>
          <a:ext cx="8999217" cy="3113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7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1971153523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Sectoral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Priorities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Outputs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9225" marR="140970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Knowledge,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processes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technology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relating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to: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Molluscs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57175" marR="251460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(edible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oysters,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mussels,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pearls,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clams,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abalone)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Freshwater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9212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Marine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Other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21285" marR="112395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(crustaceans,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echinoderms,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polychaetes,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121285" marR="112395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Algae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155">
                <a:tc>
                  <a:txBody>
                    <a:bodyPr/>
                    <a:lstStyle/>
                    <a:p>
                      <a:pPr marL="67945" marR="170815">
                        <a:lnSpc>
                          <a:spcPct val="101800"/>
                        </a:lnSpc>
                        <a:spcBef>
                          <a:spcPts val="60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Leadership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development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among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people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supporting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aquaculture industry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565150" marR="100965" indent="-100965">
                        <a:lnSpc>
                          <a:spcPts val="1330"/>
                        </a:lnSpc>
                        <a:buAutoNum type="arabicPeriod"/>
                        <a:tabLst>
                          <a:tab pos="69342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Identify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support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potential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leaders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promote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training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eg.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Seafood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Industry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Leadership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Program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afford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them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become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industry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related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entities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participate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industry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321056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meetings,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forums,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etc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91694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2"/>
                        <a:tabLst>
                          <a:tab pos="91757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Encourage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industry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enterprises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undertake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business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management,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media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other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relevant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training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1717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2"/>
                        <a:tabLst>
                          <a:tab pos="217170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Encourage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succession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planning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within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industry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enterprises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Vocational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competence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of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80645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people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supporting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aquaculture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industry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58570" indent="-229235">
                        <a:lnSpc>
                          <a:spcPct val="100000"/>
                        </a:lnSpc>
                        <a:spcBef>
                          <a:spcPts val="625"/>
                        </a:spcBef>
                        <a:buAutoNum type="arabicPeriod"/>
                        <a:tabLst>
                          <a:tab pos="125920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Encourage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industry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enterprises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ensure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appropriately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trained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qualified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workforce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33350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133413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Encourage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industry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people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attend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relevant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conferences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undertake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study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tours</a:t>
                      </a:r>
                      <a:endParaRPr lang="en-AU" sz="1100" spc="-10" dirty="0">
                        <a:latin typeface="Calibri"/>
                        <a:cs typeface="Calibri"/>
                      </a:endParaRPr>
                    </a:p>
                    <a:p>
                      <a:pPr marL="133350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1334135" algn="l"/>
                        </a:tabLst>
                      </a:pP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Develop and provide resources (e.g. online courses, Biosecurity, Standard Operating Procedures) for new entrants into the industry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659"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Enhancing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Academic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Skills</a:t>
                      </a:r>
                      <a:endParaRPr lang="en-AU" sz="1100" spc="-10" dirty="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75"/>
                        </a:lnSpc>
                      </a:pPr>
                      <a:endParaRPr lang="en-AU" sz="1100" spc="-10" dirty="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75"/>
                        </a:lnSpc>
                      </a:pPr>
                      <a:endParaRPr lang="en-AU" sz="1100" spc="-10" dirty="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75"/>
                        </a:lnSpc>
                      </a:pPr>
                      <a:r>
                        <a:rPr lang="en-AU" sz="1100" spc="-10" dirty="0">
                          <a:latin typeface="Calibri"/>
                          <a:cs typeface="Calibri"/>
                        </a:rPr>
                        <a:t>Communication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27241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Encourage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education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institution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interest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aquaculture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foster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educational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industry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participants</a:t>
                      </a:r>
                      <a:endParaRPr lang="en-AU" sz="1100" spc="-10" dirty="0">
                        <a:latin typeface="Calibri"/>
                        <a:cs typeface="Calibri"/>
                      </a:endParaRPr>
                    </a:p>
                    <a:p>
                      <a:pPr marL="272415">
                        <a:lnSpc>
                          <a:spcPts val="1275"/>
                        </a:lnSpc>
                      </a:pPr>
                      <a:endParaRPr lang="en-AU" sz="1100" spc="-10" dirty="0">
                        <a:latin typeface="Calibri"/>
                        <a:cs typeface="Calibri"/>
                      </a:endParaRPr>
                    </a:p>
                    <a:p>
                      <a:pPr marL="272415">
                        <a:lnSpc>
                          <a:spcPts val="1275"/>
                        </a:lnSpc>
                      </a:pPr>
                      <a:endParaRPr lang="en-AU" sz="1100" spc="-10" dirty="0">
                        <a:latin typeface="Calibri"/>
                        <a:cs typeface="Calibri"/>
                      </a:endParaRPr>
                    </a:p>
                    <a:p>
                      <a:pPr marL="272415">
                        <a:lnSpc>
                          <a:spcPts val="1275"/>
                        </a:lnSpc>
                      </a:pP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Building capacity among industry and government to enhance community engagement. 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23552" y="427736"/>
            <a:ext cx="16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Calibri"/>
                <a:cs typeface="Calibri"/>
              </a:rPr>
              <a:t>11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5973" y="1190625"/>
            <a:ext cx="8860155" cy="178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RD&amp;E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under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this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program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would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expected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have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balance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public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good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private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benefit.</a:t>
            </a:r>
            <a:endParaRPr sz="1400" dirty="0">
              <a:latin typeface="Calibri"/>
              <a:cs typeface="Calibri"/>
            </a:endParaRPr>
          </a:p>
          <a:p>
            <a:pPr marL="12700" marR="6797040">
              <a:lnSpc>
                <a:spcPct val="176400"/>
              </a:lnSpc>
              <a:spcBef>
                <a:spcPts val="5"/>
              </a:spcBef>
            </a:pPr>
            <a:r>
              <a:rPr sz="1400" dirty="0">
                <a:latin typeface="Calibri"/>
                <a:cs typeface="Calibri"/>
              </a:rPr>
              <a:t>Investment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target:</a:t>
            </a:r>
            <a:r>
              <a:rPr sz="1400" spc="2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10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0" dirty="0">
                <a:latin typeface="Calibri"/>
                <a:cs typeface="Calibri"/>
              </a:rPr>
              <a:t>%</a:t>
            </a:r>
            <a:r>
              <a:rPr sz="1400" spc="5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Key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performance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indicators: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 dirty="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Development.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number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quality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whose capabilities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have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improved.</a:t>
            </a:r>
            <a:endParaRPr sz="1200" dirty="0">
              <a:latin typeface="Calibri"/>
              <a:cs typeface="Calibri"/>
            </a:endParaRPr>
          </a:p>
          <a:p>
            <a:pPr marL="469265" marR="5080" indent="-227965">
              <a:lnSpc>
                <a:spcPct val="117500"/>
              </a:lnSpc>
              <a:spcBef>
                <a:spcPts val="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Advancement.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number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who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have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succeeded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gaining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leadership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other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important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positions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in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supporting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industry.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AU" dirty="0"/>
              <a:t>NSW</a:t>
            </a:r>
            <a:r>
              <a:rPr lang="en-AU" spc="-55" dirty="0"/>
              <a:t> </a:t>
            </a:r>
            <a:r>
              <a:rPr lang="en-AU" dirty="0"/>
              <a:t>Aquaculture</a:t>
            </a:r>
            <a:r>
              <a:rPr lang="en-AU" spc="-10" dirty="0"/>
              <a:t> Research</a:t>
            </a:r>
            <a:r>
              <a:rPr lang="en-AU" spc="-70" dirty="0"/>
              <a:t> </a:t>
            </a:r>
            <a:r>
              <a:rPr lang="en-AU" dirty="0"/>
              <a:t>Advisory</a:t>
            </a:r>
            <a:r>
              <a:rPr lang="en-AU" spc="-25" dirty="0"/>
              <a:t> </a:t>
            </a:r>
            <a:r>
              <a:rPr lang="en-AU" dirty="0"/>
              <a:t>Committee,</a:t>
            </a:r>
            <a:r>
              <a:rPr lang="en-AU" spc="-20" dirty="0"/>
              <a:t> </a:t>
            </a:r>
            <a:r>
              <a:rPr lang="en-AU" dirty="0"/>
              <a:t>RD&amp;E</a:t>
            </a:r>
            <a:r>
              <a:rPr lang="en-AU" spc="-10" dirty="0"/>
              <a:t> </a:t>
            </a:r>
            <a:r>
              <a:rPr lang="en-AU" dirty="0"/>
              <a:t>Strategic</a:t>
            </a:r>
            <a:r>
              <a:rPr lang="en-AU" spc="-15" dirty="0"/>
              <a:t> </a:t>
            </a:r>
            <a:r>
              <a:rPr lang="en-AU" dirty="0"/>
              <a:t>Plan</a:t>
            </a:r>
            <a:r>
              <a:rPr lang="en-AU" spc="-5" dirty="0"/>
              <a:t> </a:t>
            </a:r>
            <a:r>
              <a:rPr lang="en-AU" spc="-20" dirty="0"/>
              <a:t>2024-2029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23552" y="427736"/>
            <a:ext cx="16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Calibri"/>
                <a:cs typeface="Calibri"/>
              </a:rPr>
              <a:t>12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8218" y="733425"/>
            <a:ext cx="6457315" cy="621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Adoption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sz="1200" dirty="0">
                <a:latin typeface="Calibri"/>
                <a:cs typeface="Calibri"/>
              </a:rPr>
              <a:t>Program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outcome:</a:t>
            </a:r>
            <a:r>
              <a:rPr sz="1200" spc="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RD&amp;E outputs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used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way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derive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maximum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benefit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RD&amp;E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investment.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AU" dirty="0"/>
              <a:t>NSW</a:t>
            </a:r>
            <a:r>
              <a:rPr lang="en-AU" spc="-55" dirty="0"/>
              <a:t> </a:t>
            </a:r>
            <a:r>
              <a:rPr lang="en-AU" dirty="0"/>
              <a:t>Aquaculture</a:t>
            </a:r>
            <a:r>
              <a:rPr lang="en-AU" spc="-10" dirty="0"/>
              <a:t> Research</a:t>
            </a:r>
            <a:r>
              <a:rPr lang="en-AU" spc="-70" dirty="0"/>
              <a:t> </a:t>
            </a:r>
            <a:r>
              <a:rPr lang="en-AU" dirty="0"/>
              <a:t>Advisory</a:t>
            </a:r>
            <a:r>
              <a:rPr lang="en-AU" spc="-25" dirty="0"/>
              <a:t> </a:t>
            </a:r>
            <a:r>
              <a:rPr lang="en-AU" dirty="0"/>
              <a:t>Committee,</a:t>
            </a:r>
            <a:r>
              <a:rPr lang="en-AU" spc="-20" dirty="0"/>
              <a:t> </a:t>
            </a:r>
            <a:r>
              <a:rPr lang="en-AU" dirty="0"/>
              <a:t>RD&amp;E</a:t>
            </a:r>
            <a:r>
              <a:rPr lang="en-AU" spc="-10" dirty="0"/>
              <a:t> </a:t>
            </a:r>
            <a:r>
              <a:rPr lang="en-AU" dirty="0"/>
              <a:t>Strategic</a:t>
            </a:r>
            <a:r>
              <a:rPr lang="en-AU" spc="-15" dirty="0"/>
              <a:t> </a:t>
            </a:r>
            <a:r>
              <a:rPr lang="en-AU" dirty="0"/>
              <a:t>Plan</a:t>
            </a:r>
            <a:r>
              <a:rPr lang="en-AU" spc="-5" dirty="0"/>
              <a:t> </a:t>
            </a:r>
            <a:r>
              <a:rPr lang="en-AU" spc="-20" dirty="0"/>
              <a:t>2024-2029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535158"/>
              </p:ext>
            </p:extLst>
          </p:nvPr>
        </p:nvGraphicFramePr>
        <p:xfrm>
          <a:off x="847091" y="1800225"/>
          <a:ext cx="8999217" cy="2537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7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3435072925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Sectoral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Priorities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Outputs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9225" marR="140970" algn="ctr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Knowledge,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processes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technology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relating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to: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Molluscs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57175" marR="251460" algn="ctr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(edible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oysters,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mussels,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pearls,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clams,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abalone)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Freshwater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9212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Marine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Other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21285" marR="112395" algn="ctr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(crustaceans,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echinoderms, </a:t>
                      </a:r>
                      <a:r>
                        <a:rPr sz="1100" dirty="0" err="1">
                          <a:latin typeface="Calibri"/>
                          <a:cs typeface="Calibri"/>
                        </a:rPr>
                        <a:t>polychaetes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121285" marR="112395" algn="ctr">
                        <a:lnSpc>
                          <a:spcPct val="101800"/>
                        </a:lnSpc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Algae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Extension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RD&amp;E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outputs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2494280" indent="-229235">
                        <a:lnSpc>
                          <a:spcPts val="1275"/>
                        </a:lnSpc>
                        <a:buAutoNum type="arabicPeriod"/>
                        <a:tabLst>
                          <a:tab pos="2494915" algn="l"/>
                        </a:tabLst>
                      </a:pPr>
                      <a:r>
                        <a:rPr lang="en-AU" sz="1100" b="0" dirty="0">
                          <a:latin typeface="Calibri"/>
                          <a:cs typeface="Calibri"/>
                        </a:rPr>
                        <a:t>Ensure adoption is a fundamental target for every aquaculture project</a:t>
                      </a:r>
                    </a:p>
                    <a:p>
                      <a:pPr marL="2494280" indent="-229235">
                        <a:lnSpc>
                          <a:spcPts val="1275"/>
                        </a:lnSpc>
                        <a:buAutoNum type="arabicPeriod"/>
                        <a:tabLst>
                          <a:tab pos="249491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Provide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advice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all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relevant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outputs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299845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130048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Provide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advice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where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obtain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information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completed,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current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planned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RD&amp;E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022475" indent="-22987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02311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Provide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advice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where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obtain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advice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RD&amp;E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nature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593975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259461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Undertake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field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days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(Q&amp;A)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aquaculture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367915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236855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‘one-stop-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shop’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knowledge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brokering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340"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Facilitation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2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adoption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7399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(if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appropriate) commercialisation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RD&amp;E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outputs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Continue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the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7945" marR="105410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OceanWatch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oyster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industry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extension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officer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Investigate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need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sectoral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extension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officers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23552" y="427736"/>
            <a:ext cx="16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Calibri"/>
                <a:cs typeface="Calibri"/>
              </a:rPr>
              <a:t>13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5777" y="1190625"/>
            <a:ext cx="7134859" cy="156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RD&amp;E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under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this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program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would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expected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have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balance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public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good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private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benefit.</a:t>
            </a:r>
            <a:endParaRPr sz="1400" dirty="0">
              <a:latin typeface="Calibri"/>
              <a:cs typeface="Calibri"/>
            </a:endParaRPr>
          </a:p>
          <a:p>
            <a:pPr marL="12700" marR="5071745">
              <a:lnSpc>
                <a:spcPct val="176400"/>
              </a:lnSpc>
              <a:spcBef>
                <a:spcPts val="5"/>
              </a:spcBef>
            </a:pPr>
            <a:r>
              <a:rPr sz="1400" dirty="0">
                <a:latin typeface="Calibri"/>
                <a:cs typeface="Calibri"/>
              </a:rPr>
              <a:t>Investment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target:</a:t>
            </a:r>
            <a:r>
              <a:rPr sz="1400" spc="2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10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0" dirty="0">
                <a:latin typeface="Calibri"/>
                <a:cs typeface="Calibri"/>
              </a:rPr>
              <a:t>%</a:t>
            </a:r>
            <a:r>
              <a:rPr sz="1400" spc="5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Key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performance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indicators: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 dirty="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Extension.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 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effectiveness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extension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R&amp;D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outputs.</a:t>
            </a:r>
            <a:endParaRPr sz="1200" dirty="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Adoption.</a:t>
            </a:r>
            <a:r>
              <a:rPr sz="1200" spc="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effectiveness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influence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over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adoption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R&amp;D</a:t>
            </a:r>
            <a:r>
              <a:rPr sz="1200" spc="-10" dirty="0">
                <a:latin typeface="Calibri"/>
                <a:cs typeface="Calibri"/>
              </a:rPr>
              <a:t> outputs.</a:t>
            </a:r>
            <a:r>
              <a:rPr lang="en-AU" sz="1200" spc="-10" dirty="0">
                <a:latin typeface="Calibri"/>
                <a:cs typeface="Calibri"/>
              </a:rPr>
              <a:t>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AU" dirty="0"/>
              <a:t>NSW</a:t>
            </a:r>
            <a:r>
              <a:rPr lang="en-AU" spc="-55" dirty="0"/>
              <a:t> </a:t>
            </a:r>
            <a:r>
              <a:rPr lang="en-AU" dirty="0"/>
              <a:t>Aquaculture</a:t>
            </a:r>
            <a:r>
              <a:rPr lang="en-AU" spc="-10" dirty="0"/>
              <a:t> Research</a:t>
            </a:r>
            <a:r>
              <a:rPr lang="en-AU" spc="-70" dirty="0"/>
              <a:t> </a:t>
            </a:r>
            <a:r>
              <a:rPr lang="en-AU" dirty="0"/>
              <a:t>Advisory</a:t>
            </a:r>
            <a:r>
              <a:rPr lang="en-AU" spc="-25" dirty="0"/>
              <a:t> </a:t>
            </a:r>
            <a:r>
              <a:rPr lang="en-AU" dirty="0"/>
              <a:t>Committee,</a:t>
            </a:r>
            <a:r>
              <a:rPr lang="en-AU" spc="-20" dirty="0"/>
              <a:t> </a:t>
            </a:r>
            <a:r>
              <a:rPr lang="en-AU" dirty="0"/>
              <a:t>RD&amp;E</a:t>
            </a:r>
            <a:r>
              <a:rPr lang="en-AU" spc="-10" dirty="0"/>
              <a:t> </a:t>
            </a:r>
            <a:r>
              <a:rPr lang="en-AU" dirty="0"/>
              <a:t>Strategic</a:t>
            </a:r>
            <a:r>
              <a:rPr lang="en-AU" spc="-15" dirty="0"/>
              <a:t> </a:t>
            </a:r>
            <a:r>
              <a:rPr lang="en-AU" dirty="0"/>
              <a:t>Plan</a:t>
            </a:r>
            <a:r>
              <a:rPr lang="en-AU" spc="-5" dirty="0"/>
              <a:t> </a:t>
            </a:r>
            <a:r>
              <a:rPr lang="en-AU" spc="-20" dirty="0"/>
              <a:t>2024-2029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95180" y="42773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6763" y="364272"/>
            <a:ext cx="8889365" cy="41771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Calibri"/>
                <a:cs typeface="Calibri"/>
              </a:rPr>
              <a:t>NSW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Aquaculture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Research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Advisory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Committee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(ARAC)</a:t>
            </a:r>
            <a:endParaRPr sz="1600" dirty="0">
              <a:latin typeface="Calibri"/>
              <a:cs typeface="Calibri"/>
            </a:endParaRPr>
          </a:p>
          <a:p>
            <a:pPr marL="520065" indent="-456565">
              <a:lnSpc>
                <a:spcPct val="100000"/>
              </a:lnSpc>
              <a:spcBef>
                <a:spcPts val="1035"/>
              </a:spcBef>
              <a:buFont typeface="Wingdings"/>
              <a:buChar char=""/>
              <a:tabLst>
                <a:tab pos="520065" algn="l"/>
                <a:tab pos="520700" algn="l"/>
              </a:tabLst>
            </a:pPr>
            <a:r>
              <a:rPr sz="1200" dirty="0">
                <a:latin typeface="Calibri"/>
                <a:cs typeface="Calibri"/>
              </a:rPr>
              <a:t>ARAC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was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established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October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2006.</a:t>
            </a:r>
            <a:endParaRPr sz="1200" dirty="0">
              <a:latin typeface="Calibri"/>
              <a:cs typeface="Calibri"/>
            </a:endParaRPr>
          </a:p>
          <a:p>
            <a:pPr marL="520065" marR="30480" indent="-456565">
              <a:lnSpc>
                <a:spcPct val="101699"/>
              </a:lnSpc>
              <a:buFont typeface="Wingdings"/>
              <a:buChar char=""/>
              <a:tabLst>
                <a:tab pos="520065" algn="l"/>
                <a:tab pos="520700" algn="l"/>
              </a:tabLst>
            </a:pPr>
            <a:r>
              <a:rPr sz="1200" dirty="0">
                <a:latin typeface="Calibri"/>
                <a:cs typeface="Calibri"/>
              </a:rPr>
              <a:t>ARAC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statutory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committee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 advises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NSW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Minister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amount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contributions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payable by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NSW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 </a:t>
            </a:r>
            <a:r>
              <a:rPr sz="1200" spc="-10" dirty="0">
                <a:latin typeface="Calibri"/>
                <a:cs typeface="Calibri"/>
              </a:rPr>
              <a:t>sectors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trust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accounts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research,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development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 extension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(RD&amp;E)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expenditure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those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trust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funds.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"/>
            </a:pPr>
            <a:endParaRPr sz="950" dirty="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ARAC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shares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the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NSW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DPI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vision:</a:t>
            </a:r>
            <a:endParaRPr sz="1400" dirty="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35"/>
              </a:spcBef>
            </a:pPr>
            <a:r>
              <a:rPr sz="1400" b="1" i="1" dirty="0">
                <a:latin typeface="Calibri"/>
                <a:cs typeface="Calibri"/>
              </a:rPr>
              <a:t>‘Innovative</a:t>
            </a:r>
            <a:r>
              <a:rPr sz="1400" b="1" i="1" spc="-5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primary</a:t>
            </a:r>
            <a:r>
              <a:rPr sz="1400" b="1" i="1" spc="-3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industries</a:t>
            </a:r>
            <a:r>
              <a:rPr sz="1400" b="1" i="1" spc="-3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</a:t>
            </a:r>
            <a:r>
              <a:rPr sz="1400" b="1" i="1" spc="-2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strong</a:t>
            </a:r>
            <a:r>
              <a:rPr sz="1400" b="1" i="1" spc="-3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regional</a:t>
            </a:r>
            <a:r>
              <a:rPr sz="1400" b="1" i="1" spc="-3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communities’</a:t>
            </a:r>
            <a:r>
              <a:rPr lang="en-AU" sz="1400" b="1" i="1" spc="-10" dirty="0">
                <a:latin typeface="Calibri"/>
                <a:cs typeface="Calibri"/>
              </a:rPr>
              <a:t>  </a:t>
            </a:r>
            <a:br>
              <a:rPr lang="en-AU" sz="1400" b="1" i="1" spc="-10" dirty="0">
                <a:latin typeface="Calibri"/>
                <a:cs typeface="Calibri"/>
              </a:rPr>
            </a:br>
            <a:r>
              <a:rPr lang="en-AU" sz="1400" i="1" spc="-10" dirty="0">
                <a:latin typeface="Calibri"/>
                <a:cs typeface="Calibri"/>
              </a:rPr>
              <a:t>“</a:t>
            </a:r>
            <a:r>
              <a:rPr lang="en-AU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Innovative research supporting profitable, resilient, sustainable aquaculture industries and their communities to increase farmgate value to $300 million by 2030”</a:t>
            </a:r>
            <a:endParaRPr sz="1400" dirty="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1230"/>
              </a:spcBef>
            </a:pPr>
            <a:r>
              <a:rPr sz="1600" b="1" dirty="0">
                <a:latin typeface="Calibri"/>
                <a:cs typeface="Calibri"/>
              </a:rPr>
              <a:t>About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this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Plan</a:t>
            </a:r>
            <a:endParaRPr sz="1600" dirty="0">
              <a:latin typeface="Calibri"/>
              <a:cs typeface="Calibri"/>
            </a:endParaRPr>
          </a:p>
          <a:p>
            <a:pPr marL="520065" indent="-456565">
              <a:lnSpc>
                <a:spcPts val="1370"/>
              </a:lnSpc>
              <a:spcBef>
                <a:spcPts val="940"/>
              </a:spcBef>
              <a:buFont typeface="Wingdings"/>
              <a:buChar char=""/>
              <a:tabLst>
                <a:tab pos="520065" algn="l"/>
                <a:tab pos="520700" algn="l"/>
              </a:tabLst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provides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guidance for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development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implementation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RD&amp;E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 support 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NSW aquaculture</a:t>
            </a:r>
            <a:r>
              <a:rPr sz="1200" spc="-10" dirty="0">
                <a:latin typeface="Calibri"/>
                <a:cs typeface="Calibri"/>
              </a:rPr>
              <a:t> industry.</a:t>
            </a:r>
            <a:endParaRPr sz="1200" dirty="0">
              <a:latin typeface="Calibri"/>
              <a:cs typeface="Calibri"/>
            </a:endParaRPr>
          </a:p>
          <a:p>
            <a:pPr marL="520065" indent="-456565">
              <a:lnSpc>
                <a:spcPts val="1300"/>
              </a:lnSpc>
              <a:buFont typeface="Wingdings"/>
              <a:buChar char=""/>
              <a:tabLst>
                <a:tab pos="520065" algn="l"/>
                <a:tab pos="520700" algn="l"/>
              </a:tabLst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RD&amp;E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was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developed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ARAC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workshop 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lang="en-AU" sz="1200" spc="-15" dirty="0">
                <a:solidFill>
                  <a:schemeClr val="tx1"/>
                </a:solidFill>
                <a:latin typeface="Calibri"/>
                <a:cs typeface="Calibri"/>
              </a:rPr>
              <a:t>23rd</a:t>
            </a:r>
            <a:r>
              <a:rPr sz="1200" spc="112" baseline="3819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AU" sz="1200" dirty="0">
                <a:latin typeface="Calibri"/>
                <a:cs typeface="Calibri"/>
              </a:rPr>
              <a:t>November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</a:t>
            </a:r>
            <a:r>
              <a:rPr lang="en-AU" sz="1200" dirty="0">
                <a:latin typeface="Calibri"/>
                <a:cs typeface="Calibri"/>
              </a:rPr>
              <a:t>22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taking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 </a:t>
            </a:r>
            <a:r>
              <a:rPr sz="1200" spc="-10" dirty="0">
                <a:latin typeface="Calibri"/>
                <a:cs typeface="Calibri"/>
              </a:rPr>
              <a:t>account:</a:t>
            </a:r>
            <a:endParaRPr sz="1200" dirty="0">
              <a:latin typeface="Calibri"/>
              <a:cs typeface="Calibri"/>
            </a:endParaRPr>
          </a:p>
          <a:p>
            <a:pPr marL="977265" lvl="1" indent="-456565">
              <a:lnSpc>
                <a:spcPts val="1300"/>
              </a:lnSpc>
              <a:buFont typeface="Times New Roman"/>
              <a:buChar char="–"/>
              <a:tabLst>
                <a:tab pos="977265" algn="l"/>
                <a:tab pos="977900" algn="l"/>
              </a:tabLst>
            </a:pPr>
            <a:r>
              <a:rPr sz="1200" dirty="0">
                <a:latin typeface="Calibri"/>
                <a:cs typeface="Calibri"/>
              </a:rPr>
              <a:t>advice from aquaculture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permit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holders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 other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stakeholders,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NSW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DPI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staff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lang="en-AU" sz="1200" dirty="0">
                <a:latin typeface="Calibri"/>
                <a:cs typeface="Calibri"/>
              </a:rPr>
              <a:t>Dr Geoff Allan</a:t>
            </a:r>
            <a:r>
              <a:rPr sz="1200" spc="-25" dirty="0">
                <a:latin typeface="Calibri"/>
                <a:cs typeface="Calibri"/>
              </a:rPr>
              <a:t>;</a:t>
            </a:r>
            <a:endParaRPr sz="1200" dirty="0">
              <a:latin typeface="Calibri"/>
              <a:cs typeface="Calibri"/>
            </a:endParaRPr>
          </a:p>
          <a:p>
            <a:pPr marL="977265" lvl="1" indent="-456565">
              <a:lnSpc>
                <a:spcPts val="1295"/>
              </a:lnSpc>
              <a:buFont typeface="Times New Roman"/>
              <a:buChar char="–"/>
              <a:tabLst>
                <a:tab pos="977265" algn="l"/>
                <a:tab pos="977900" algn="l"/>
              </a:tabLst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evidence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based aquaculture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policy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development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NSW;</a:t>
            </a:r>
            <a:endParaRPr sz="1200" dirty="0">
              <a:latin typeface="Calibri"/>
              <a:cs typeface="Calibri"/>
            </a:endParaRPr>
          </a:p>
          <a:p>
            <a:pPr marL="977265" lvl="1" indent="-456565">
              <a:lnSpc>
                <a:spcPts val="1300"/>
              </a:lnSpc>
              <a:buFont typeface="Times New Roman"/>
              <a:buChar char="–"/>
              <a:tabLst>
                <a:tab pos="977265" algn="l"/>
                <a:tab pos="977900" algn="l"/>
              </a:tabLst>
            </a:pPr>
            <a:r>
              <a:rPr sz="1200" b="1" dirty="0">
                <a:latin typeface="Calibri"/>
                <a:cs typeface="Calibri"/>
              </a:rPr>
              <a:t>Department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of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Primary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Industries</a:t>
            </a:r>
            <a:r>
              <a:rPr lang="en-AU" sz="1200" b="1" dirty="0">
                <a:latin typeface="Calibri"/>
                <a:cs typeface="Calibri"/>
              </a:rPr>
              <a:t>, Stronger Primary Industries Strategy 2022-2030</a:t>
            </a:r>
            <a:endParaRPr sz="1200" b="1" dirty="0">
              <a:latin typeface="Calibri"/>
              <a:cs typeface="Calibri"/>
            </a:endParaRPr>
          </a:p>
          <a:p>
            <a:pPr marL="977265" lvl="1" indent="-456565">
              <a:lnSpc>
                <a:spcPts val="1295"/>
              </a:lnSpc>
              <a:buFont typeface="Times New Roman"/>
              <a:buChar char="–"/>
              <a:tabLst>
                <a:tab pos="977265" algn="l"/>
                <a:tab pos="977900" algn="l"/>
              </a:tabLst>
            </a:pPr>
            <a:r>
              <a:rPr sz="1200" b="1" dirty="0">
                <a:latin typeface="Calibri"/>
                <a:cs typeface="Calibri"/>
              </a:rPr>
              <a:t>National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Aquaculture </a:t>
            </a:r>
            <a:r>
              <a:rPr lang="en-AU" sz="1200" b="1" dirty="0">
                <a:latin typeface="Calibri"/>
                <a:cs typeface="Calibri"/>
              </a:rPr>
              <a:t>Strategy </a:t>
            </a:r>
            <a:r>
              <a:rPr sz="1200" b="1" spc="-10" dirty="0">
                <a:latin typeface="Calibri"/>
                <a:cs typeface="Calibri"/>
              </a:rPr>
              <a:t>201</a:t>
            </a:r>
            <a:r>
              <a:rPr lang="en-AU" sz="1200" b="1" spc="-10" dirty="0">
                <a:latin typeface="Calibri"/>
                <a:cs typeface="Calibri"/>
              </a:rPr>
              <a:t>7</a:t>
            </a:r>
            <a:r>
              <a:rPr sz="1200" b="1" spc="-10" dirty="0">
                <a:latin typeface="Calibri"/>
                <a:cs typeface="Calibri"/>
              </a:rPr>
              <a:t>-</a:t>
            </a:r>
            <a:r>
              <a:rPr sz="1200" b="1" spc="-25" dirty="0">
                <a:latin typeface="Calibri"/>
                <a:cs typeface="Calibri"/>
              </a:rPr>
              <a:t>2</a:t>
            </a:r>
            <a:r>
              <a:rPr lang="en-AU" sz="1200" b="1" spc="-25" dirty="0">
                <a:latin typeface="Calibri"/>
                <a:cs typeface="Calibri"/>
              </a:rPr>
              <a:t>7</a:t>
            </a:r>
            <a:r>
              <a:rPr sz="1200" b="1" spc="-25" dirty="0">
                <a:latin typeface="Calibri"/>
                <a:cs typeface="Calibri"/>
              </a:rPr>
              <a:t>;</a:t>
            </a:r>
            <a:endParaRPr sz="1200" b="1" dirty="0">
              <a:latin typeface="Calibri"/>
              <a:cs typeface="Calibri"/>
            </a:endParaRPr>
          </a:p>
          <a:p>
            <a:pPr marL="977265" lvl="1" indent="-456565">
              <a:lnSpc>
                <a:spcPts val="1300"/>
              </a:lnSpc>
              <a:buFont typeface="Times New Roman"/>
              <a:buChar char="–"/>
              <a:tabLst>
                <a:tab pos="977265" algn="l"/>
                <a:tab pos="977900" algn="l"/>
              </a:tabLst>
            </a:pPr>
            <a:r>
              <a:rPr sz="1200" b="1" dirty="0">
                <a:latin typeface="Calibri"/>
                <a:cs typeface="Calibri"/>
              </a:rPr>
              <a:t>Fisheries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Research and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Development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Corporation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RD&amp;E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Plan</a:t>
            </a:r>
            <a:r>
              <a:rPr sz="1200" b="1" spc="-10" dirty="0">
                <a:latin typeface="Calibri"/>
                <a:cs typeface="Calibri"/>
              </a:rPr>
              <a:t> 20</a:t>
            </a:r>
            <a:r>
              <a:rPr lang="en-AU" sz="1200" b="1" spc="-10" dirty="0">
                <a:latin typeface="Calibri"/>
                <a:cs typeface="Calibri"/>
              </a:rPr>
              <a:t>20</a:t>
            </a:r>
            <a:r>
              <a:rPr sz="1200" b="1" spc="-10" dirty="0">
                <a:latin typeface="Calibri"/>
                <a:cs typeface="Calibri"/>
              </a:rPr>
              <a:t>-</a:t>
            </a:r>
            <a:r>
              <a:rPr sz="1200" b="1" spc="-25" dirty="0">
                <a:latin typeface="Calibri"/>
                <a:cs typeface="Calibri"/>
              </a:rPr>
              <a:t>2</a:t>
            </a:r>
            <a:r>
              <a:rPr lang="en-AU" sz="1200" b="1" spc="-25" dirty="0">
                <a:latin typeface="Calibri"/>
                <a:cs typeface="Calibri"/>
              </a:rPr>
              <a:t>5</a:t>
            </a:r>
            <a:r>
              <a:rPr sz="1200" b="1" spc="-25" dirty="0">
                <a:latin typeface="Calibri"/>
                <a:cs typeface="Calibri"/>
              </a:rPr>
              <a:t>;</a:t>
            </a:r>
            <a:endParaRPr lang="en-AU" sz="1200" b="1" spc="-25" dirty="0">
              <a:latin typeface="Calibri"/>
              <a:cs typeface="Calibri"/>
            </a:endParaRPr>
          </a:p>
          <a:p>
            <a:pPr marL="977265" lvl="1" indent="-456565">
              <a:lnSpc>
                <a:spcPts val="1300"/>
              </a:lnSpc>
              <a:buFont typeface="Times New Roman"/>
              <a:buChar char="–"/>
              <a:tabLst>
                <a:tab pos="977265" algn="l"/>
                <a:tab pos="977900" algn="l"/>
              </a:tabLst>
            </a:pPr>
            <a:r>
              <a:rPr lang="en-AU" sz="1200" b="1" spc="-25" dirty="0">
                <a:latin typeface="Calibri"/>
                <a:cs typeface="Calibri"/>
              </a:rPr>
              <a:t>Australian Murray Cod Strategic RD&amp;E Plan 2022-2027;</a:t>
            </a:r>
            <a:endParaRPr sz="1200" b="1" dirty="0">
              <a:latin typeface="Calibri"/>
              <a:cs typeface="Calibri"/>
            </a:endParaRPr>
          </a:p>
          <a:p>
            <a:pPr marL="977265" lvl="1" indent="-456565">
              <a:lnSpc>
                <a:spcPts val="1300"/>
              </a:lnSpc>
              <a:buFont typeface="Times New Roman"/>
              <a:buChar char="–"/>
              <a:tabLst>
                <a:tab pos="977265" algn="l"/>
                <a:tab pos="977900" algn="l"/>
              </a:tabLst>
            </a:pPr>
            <a:r>
              <a:rPr sz="1200" dirty="0">
                <a:latin typeface="Calibri"/>
                <a:cs typeface="Calibri"/>
              </a:rPr>
              <a:t>other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relevant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RD&amp;E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reviews;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and</a:t>
            </a:r>
            <a:endParaRPr sz="1200" dirty="0">
              <a:latin typeface="Calibri"/>
              <a:cs typeface="Calibri"/>
            </a:endParaRPr>
          </a:p>
          <a:p>
            <a:pPr marL="977265" lvl="1" indent="-456565">
              <a:lnSpc>
                <a:spcPts val="1370"/>
              </a:lnSpc>
              <a:buFont typeface="Times New Roman"/>
              <a:buChar char="–"/>
              <a:tabLst>
                <a:tab pos="977265" algn="l"/>
                <a:tab pos="977900" algn="l"/>
              </a:tabLst>
            </a:pPr>
            <a:r>
              <a:rPr sz="1200" dirty="0">
                <a:latin typeface="Calibri"/>
                <a:cs typeface="Calibri"/>
              </a:rPr>
              <a:t>completed,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current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planned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RD&amp;E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activities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NSW</a:t>
            </a:r>
            <a:r>
              <a:rPr spc="-55" dirty="0"/>
              <a:t> </a:t>
            </a:r>
            <a:r>
              <a:rPr dirty="0"/>
              <a:t>Aquaculture</a:t>
            </a:r>
            <a:r>
              <a:rPr spc="-10" dirty="0"/>
              <a:t> Research</a:t>
            </a:r>
            <a:r>
              <a:rPr spc="-70" dirty="0"/>
              <a:t> </a:t>
            </a:r>
            <a:r>
              <a:rPr dirty="0"/>
              <a:t>Advisory</a:t>
            </a:r>
            <a:r>
              <a:rPr spc="-25" dirty="0"/>
              <a:t> </a:t>
            </a:r>
            <a:r>
              <a:rPr dirty="0"/>
              <a:t>Committee,</a:t>
            </a:r>
            <a:r>
              <a:rPr spc="-20" dirty="0"/>
              <a:t> </a:t>
            </a:r>
            <a:r>
              <a:rPr dirty="0"/>
              <a:t>RD&amp;E</a:t>
            </a:r>
            <a:r>
              <a:rPr spc="-10" dirty="0"/>
              <a:t> </a:t>
            </a:r>
            <a:r>
              <a:rPr dirty="0"/>
              <a:t>Strategic</a:t>
            </a:r>
            <a:r>
              <a:rPr spc="-15" dirty="0"/>
              <a:t> </a:t>
            </a:r>
            <a:r>
              <a:rPr dirty="0"/>
              <a:t>Plan</a:t>
            </a:r>
            <a:r>
              <a:rPr spc="-5" dirty="0"/>
              <a:t> </a:t>
            </a:r>
            <a:r>
              <a:rPr spc="-20" dirty="0"/>
              <a:t>20</a:t>
            </a:r>
            <a:r>
              <a:rPr lang="en-AU" spc="-20" dirty="0"/>
              <a:t>24</a:t>
            </a:r>
            <a:r>
              <a:rPr spc="-20" dirty="0"/>
              <a:t>-202</a:t>
            </a:r>
            <a:r>
              <a:rPr lang="en-AU" spc="-20" dirty="0"/>
              <a:t>9</a:t>
            </a:r>
            <a:endParaRPr spc="-20" dirty="0"/>
          </a:p>
        </p:txBody>
      </p:sp>
      <p:sp>
        <p:nvSpPr>
          <p:cNvPr id="9" name="object 9"/>
          <p:cNvSpPr txBox="1"/>
          <p:nvPr/>
        </p:nvSpPr>
        <p:spPr>
          <a:xfrm>
            <a:off x="841973" y="4547858"/>
            <a:ext cx="9305327" cy="2188676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84150" marR="292735" indent="-171450">
              <a:lnSpc>
                <a:spcPts val="1310"/>
              </a:lnSpc>
              <a:spcBef>
                <a:spcPts val="250"/>
              </a:spcBef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At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workshop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number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topics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were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raised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require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creation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new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knowledge,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processes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technology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but </a:t>
            </a:r>
            <a:r>
              <a:rPr sz="1200" dirty="0">
                <a:latin typeface="Calibri"/>
                <a:cs typeface="Calibri"/>
              </a:rPr>
              <a:t>rather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extension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same to </a:t>
            </a:r>
            <a:r>
              <a:rPr sz="1200" spc="-10" dirty="0">
                <a:latin typeface="Calibri"/>
                <a:cs typeface="Calibri"/>
              </a:rPr>
              <a:t>end-</a:t>
            </a:r>
            <a:r>
              <a:rPr sz="1200" dirty="0">
                <a:latin typeface="Calibri"/>
                <a:cs typeface="Calibri"/>
              </a:rPr>
              <a:t>users.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These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topics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have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been included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under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Adoption</a:t>
            </a:r>
            <a:r>
              <a:rPr sz="1200" spc="-10" dirty="0">
                <a:latin typeface="Calibri"/>
                <a:cs typeface="Calibri"/>
              </a:rPr>
              <a:t> program.</a:t>
            </a:r>
            <a:endParaRPr sz="1200" dirty="0">
              <a:latin typeface="Calibri"/>
              <a:cs typeface="Calibri"/>
            </a:endParaRPr>
          </a:p>
          <a:p>
            <a:pPr marL="184150" indent="-171450">
              <a:lnSpc>
                <a:spcPts val="1200"/>
              </a:lnSpc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Highlighted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RD&amp;E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priorities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each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sector.</a:t>
            </a:r>
            <a:endParaRPr sz="1200" dirty="0">
              <a:latin typeface="Calibri"/>
              <a:cs typeface="Calibri"/>
            </a:endParaRPr>
          </a:p>
          <a:p>
            <a:pPr marL="184150" marR="169545" indent="-171450">
              <a:lnSpc>
                <a:spcPts val="1310"/>
              </a:lnSpc>
              <a:spcBef>
                <a:spcPts val="80"/>
              </a:spcBef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will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used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collaboratively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industry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sectors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enterprises,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research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organisations,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relevant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government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agencies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and</a:t>
            </a:r>
            <a:r>
              <a:rPr lang="en-AU"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others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working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 of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industry.</a:t>
            </a:r>
            <a:endParaRPr lang="en-AU" sz="1200" spc="-10" dirty="0">
              <a:latin typeface="Calibri"/>
              <a:cs typeface="Calibri"/>
            </a:endParaRPr>
          </a:p>
          <a:p>
            <a:pPr marL="184150" marR="169545" indent="-171450">
              <a:lnSpc>
                <a:spcPts val="1310"/>
              </a:lnSpc>
              <a:spcBef>
                <a:spcPts val="80"/>
              </a:spcBef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recognises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competitive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advantages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held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NSW.</a:t>
            </a:r>
            <a:endParaRPr lang="en-AU" sz="1200" spc="-20" dirty="0">
              <a:latin typeface="Calibri"/>
              <a:cs typeface="Calibri"/>
            </a:endParaRPr>
          </a:p>
          <a:p>
            <a:pPr marL="184150" marR="169545" indent="-171450">
              <a:lnSpc>
                <a:spcPts val="1310"/>
              </a:lnSpc>
              <a:spcBef>
                <a:spcPts val="80"/>
              </a:spcBef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ARAC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will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review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each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year (latest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revision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lang="en-AU" sz="1200" dirty="0">
                <a:latin typeface="Calibri"/>
                <a:cs typeface="Calibri"/>
              </a:rPr>
              <a:t>Nov 2022</a:t>
            </a:r>
            <a:r>
              <a:rPr sz="1200" spc="-10" dirty="0">
                <a:latin typeface="Calibri"/>
                <a:cs typeface="Calibri"/>
              </a:rPr>
              <a:t>).</a:t>
            </a:r>
            <a:endParaRPr lang="en-AU" sz="1200" spc="-10" dirty="0">
              <a:latin typeface="Calibri"/>
              <a:cs typeface="Calibri"/>
            </a:endParaRPr>
          </a:p>
          <a:p>
            <a:pPr marL="184150" marR="169545" indent="-171450">
              <a:lnSpc>
                <a:spcPts val="1310"/>
              </a:lnSpc>
              <a:spcBef>
                <a:spcPts val="80"/>
              </a:spcBef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Copies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available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NSW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DPI, Port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Stephens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Fisheries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Institute, email: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lang="en-AU" sz="1200" u="sng" spc="-10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rachel.kerma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@dpi.nsw.gov.au</a:t>
            </a: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website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www.dpi.nsw.gov.au</a:t>
            </a:r>
            <a:r>
              <a:rPr sz="1200" spc="-10" dirty="0">
                <a:latin typeface="Calibri"/>
                <a:cs typeface="Calibri"/>
                <a:hlinkClick r:id="rId6"/>
              </a:rPr>
              <a:t>.</a:t>
            </a:r>
            <a:endParaRPr sz="1200" dirty="0">
              <a:latin typeface="Calibri"/>
              <a:cs typeface="Calibri"/>
            </a:endParaRPr>
          </a:p>
          <a:p>
            <a:pPr marL="184150" indent="-171450">
              <a:lnSpc>
                <a:spcPts val="1205"/>
              </a:lnSpc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During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consultative 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development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processes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number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priorities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were identified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were not RD&amp;E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nature,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but </a:t>
            </a:r>
            <a:r>
              <a:rPr sz="1200" spc="-10" dirty="0">
                <a:latin typeface="Calibri"/>
                <a:cs typeface="Calibri"/>
              </a:rPr>
              <a:t>rather</a:t>
            </a:r>
            <a:r>
              <a:rPr lang="en-AU"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activities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would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nevertheless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enhance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resilience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performance of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industry,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10" dirty="0">
                <a:latin typeface="Calibri"/>
                <a:cs typeface="Calibri"/>
              </a:rPr>
              <a:t>importantly, </a:t>
            </a:r>
            <a:r>
              <a:rPr sz="1200" dirty="0">
                <a:latin typeface="Calibri"/>
                <a:cs typeface="Calibri"/>
              </a:rPr>
              <a:t>better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enable it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participate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planning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execution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RD&amp;E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adoption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results.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These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‘enabling’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priorities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have, </a:t>
            </a:r>
            <a:r>
              <a:rPr sz="1200" dirty="0">
                <a:latin typeface="Calibri"/>
                <a:cs typeface="Calibri"/>
              </a:rPr>
              <a:t>therefore,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been included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plan.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95180" y="42773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1700" y="778740"/>
            <a:ext cx="5969000" cy="646331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600" b="1" dirty="0">
                <a:latin typeface="Calibri"/>
                <a:cs typeface="Calibri"/>
              </a:rPr>
              <a:t>Plan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framework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framework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based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‘input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output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outcome’ model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investment.</a:t>
            </a:r>
            <a:r>
              <a:rPr sz="1200" spc="2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 this </a:t>
            </a:r>
            <a:r>
              <a:rPr sz="1200" spc="-10" dirty="0">
                <a:latin typeface="Calibri"/>
                <a:cs typeface="Calibri"/>
              </a:rPr>
              <a:t>context: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NSW</a:t>
            </a:r>
            <a:r>
              <a:rPr spc="-55" dirty="0"/>
              <a:t> </a:t>
            </a:r>
            <a:r>
              <a:rPr dirty="0"/>
              <a:t>Aquaculture</a:t>
            </a:r>
            <a:r>
              <a:rPr spc="-10" dirty="0"/>
              <a:t> Research</a:t>
            </a:r>
            <a:r>
              <a:rPr spc="-70" dirty="0"/>
              <a:t> </a:t>
            </a:r>
            <a:r>
              <a:rPr dirty="0"/>
              <a:t>Advisory</a:t>
            </a:r>
            <a:r>
              <a:rPr spc="-25" dirty="0"/>
              <a:t> </a:t>
            </a:r>
            <a:r>
              <a:rPr dirty="0"/>
              <a:t>Committee,</a:t>
            </a:r>
            <a:r>
              <a:rPr spc="-20" dirty="0"/>
              <a:t> </a:t>
            </a:r>
            <a:r>
              <a:rPr dirty="0"/>
              <a:t>RD&amp;E</a:t>
            </a:r>
            <a:r>
              <a:rPr spc="-10" dirty="0"/>
              <a:t> </a:t>
            </a:r>
            <a:r>
              <a:rPr dirty="0"/>
              <a:t>Strategic</a:t>
            </a:r>
            <a:r>
              <a:rPr spc="-15" dirty="0"/>
              <a:t> </a:t>
            </a:r>
            <a:r>
              <a:rPr dirty="0"/>
              <a:t>Plan</a:t>
            </a:r>
            <a:r>
              <a:rPr spc="-5" dirty="0"/>
              <a:t> </a:t>
            </a:r>
            <a:r>
              <a:rPr spc="-20" dirty="0"/>
              <a:t>20</a:t>
            </a:r>
            <a:r>
              <a:rPr lang="en-AU" spc="-20" dirty="0"/>
              <a:t>24-2029</a:t>
            </a:r>
            <a:endParaRPr spc="-20" dirty="0"/>
          </a:p>
        </p:txBody>
      </p:sp>
      <p:sp>
        <p:nvSpPr>
          <p:cNvPr id="8" name="object 8"/>
          <p:cNvSpPr txBox="1"/>
          <p:nvPr/>
        </p:nvSpPr>
        <p:spPr>
          <a:xfrm>
            <a:off x="901700" y="1776476"/>
            <a:ext cx="95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2148332"/>
            <a:ext cx="95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700" y="1404620"/>
            <a:ext cx="8594090" cy="95250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61645" marR="29209" indent="-449580">
              <a:lnSpc>
                <a:spcPct val="101699"/>
              </a:lnSpc>
              <a:spcBef>
                <a:spcPts val="75"/>
              </a:spcBef>
              <a:buFont typeface="Wingdings"/>
              <a:buChar char=""/>
              <a:tabLst>
                <a:tab pos="461645" algn="l"/>
                <a:tab pos="462280" algn="l"/>
              </a:tabLst>
            </a:pPr>
            <a:r>
              <a:rPr sz="1200" dirty="0">
                <a:latin typeface="Calibri"/>
                <a:cs typeface="Calibri"/>
              </a:rPr>
              <a:t>Inputs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resources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 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form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expertise,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materials,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energy, facilities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funds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research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organisations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and </a:t>
            </a:r>
            <a:r>
              <a:rPr sz="1200" dirty="0">
                <a:latin typeface="Calibri"/>
                <a:cs typeface="Calibri"/>
              </a:rPr>
              <a:t>their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partners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use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 activities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produce </a:t>
            </a:r>
            <a:r>
              <a:rPr sz="1200" spc="-10" dirty="0">
                <a:latin typeface="Calibri"/>
                <a:cs typeface="Calibri"/>
              </a:rPr>
              <a:t>outputs.</a:t>
            </a:r>
            <a:endParaRPr sz="1200" dirty="0">
              <a:latin typeface="Calibri"/>
              <a:cs typeface="Calibri"/>
            </a:endParaRPr>
          </a:p>
          <a:p>
            <a:pPr marL="462280" marR="5080">
              <a:lnSpc>
                <a:spcPct val="101699"/>
              </a:lnSpc>
            </a:pPr>
            <a:r>
              <a:rPr sz="1200" dirty="0">
                <a:latin typeface="Calibri"/>
                <a:cs typeface="Calibri"/>
              </a:rPr>
              <a:t>Outputs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goods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services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mainly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knowledge,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processes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technology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research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organisations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their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partners </a:t>
            </a:r>
            <a:r>
              <a:rPr sz="1200" dirty="0">
                <a:latin typeface="Calibri"/>
                <a:cs typeface="Calibri"/>
              </a:rPr>
              <a:t>produce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end-</a:t>
            </a:r>
            <a:r>
              <a:rPr sz="1200" spc="-10" dirty="0">
                <a:latin typeface="Calibri"/>
                <a:cs typeface="Calibri"/>
              </a:rPr>
              <a:t>users.</a:t>
            </a:r>
            <a:endParaRPr sz="1200" dirty="0">
              <a:latin typeface="Calibri"/>
              <a:cs typeface="Calibri"/>
            </a:endParaRPr>
          </a:p>
          <a:p>
            <a:pPr marL="462280">
              <a:lnSpc>
                <a:spcPct val="100000"/>
              </a:lnSpc>
              <a:spcBef>
                <a:spcPts val="25"/>
              </a:spcBef>
            </a:pPr>
            <a:r>
              <a:rPr sz="1200" dirty="0">
                <a:latin typeface="Calibri"/>
                <a:cs typeface="Calibri"/>
              </a:rPr>
              <a:t>Outcomes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results, impacts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 consequences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flowing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adoption 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outputs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 </a:t>
            </a:r>
            <a:r>
              <a:rPr sz="1200" spc="-10" dirty="0">
                <a:latin typeface="Calibri"/>
                <a:cs typeface="Calibri"/>
              </a:rPr>
              <a:t>end-uses.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700" y="2374368"/>
            <a:ext cx="8886825" cy="3800475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600" b="1" dirty="0">
                <a:latin typeface="Calibri"/>
                <a:cs typeface="Calibri"/>
              </a:rPr>
              <a:t>RD&amp;E</a:t>
            </a:r>
            <a:r>
              <a:rPr sz="1600" b="1" spc="-6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investment</a:t>
            </a:r>
            <a:r>
              <a:rPr sz="1600" b="1" spc="-5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performance</a:t>
            </a:r>
            <a:endParaRPr sz="1600" dirty="0">
              <a:latin typeface="Calibri"/>
              <a:cs typeface="Calibri"/>
            </a:endParaRPr>
          </a:p>
          <a:p>
            <a:pPr marL="12700" marR="5080">
              <a:lnSpc>
                <a:spcPct val="101699"/>
              </a:lnSpc>
              <a:spcBef>
                <a:spcPts val="640"/>
              </a:spcBef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ability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measure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RD&amp;E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investment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performance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depends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quantity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quality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available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data.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Further, it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depends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nature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activity.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example,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performance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 activity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strong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public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good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component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would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 more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difficult 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measure </a:t>
            </a:r>
            <a:r>
              <a:rPr sz="1200" spc="-10" dirty="0">
                <a:latin typeface="Calibri"/>
                <a:cs typeface="Calibri"/>
              </a:rPr>
              <a:t>(usually </a:t>
            </a:r>
            <a:r>
              <a:rPr sz="1200" dirty="0">
                <a:latin typeface="Calibri"/>
                <a:cs typeface="Calibri"/>
              </a:rPr>
              <a:t>qualitative)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strong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private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benefit component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(usually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quantitative).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key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performance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indicators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(KPI)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described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below</a:t>
            </a:r>
            <a:r>
              <a:rPr sz="1200" spc="5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guide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only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how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performance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could be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measured.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Ideally,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such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indicators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targets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should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detailed 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individual </a:t>
            </a:r>
            <a:r>
              <a:rPr sz="1200" spc="-10" dirty="0">
                <a:latin typeface="Calibri"/>
                <a:cs typeface="Calibri"/>
              </a:rPr>
              <a:t>projects.</a:t>
            </a:r>
            <a:endParaRPr sz="1200" dirty="0">
              <a:latin typeface="Calibri"/>
              <a:cs typeface="Calibri"/>
            </a:endParaRPr>
          </a:p>
          <a:p>
            <a:pPr marL="12700" marR="158750">
              <a:lnSpc>
                <a:spcPct val="101699"/>
              </a:lnSpc>
              <a:spcBef>
                <a:spcPts val="600"/>
              </a:spcBef>
            </a:pPr>
            <a:r>
              <a:rPr sz="1200" dirty="0">
                <a:latin typeface="Calibri"/>
                <a:cs typeface="Calibri"/>
              </a:rPr>
              <a:t>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indicted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framework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below,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balance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between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public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good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private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benefit components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RD&amp;E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varies </a:t>
            </a:r>
            <a:r>
              <a:rPr sz="1200" spc="-10" dirty="0">
                <a:latin typeface="Calibri"/>
                <a:cs typeface="Calibri"/>
              </a:rPr>
              <a:t>between </a:t>
            </a:r>
            <a:r>
              <a:rPr sz="1200" dirty="0">
                <a:latin typeface="Calibri"/>
                <a:cs typeface="Calibri"/>
              </a:rPr>
              <a:t>programs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priorities.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general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rule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public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good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RD&amp;E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attracts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higher government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investment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private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benefit.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Therefore,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RD&amp;E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 strong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private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benefit components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attract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government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investment,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needs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evidence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market,</a:t>
            </a:r>
            <a:r>
              <a:rPr sz="1200" spc="-10" dirty="0">
                <a:latin typeface="Calibri"/>
                <a:cs typeface="Calibri"/>
              </a:rPr>
              <a:t> institutional, </a:t>
            </a:r>
            <a:r>
              <a:rPr sz="1200" dirty="0">
                <a:latin typeface="Calibri"/>
                <a:cs typeface="Calibri"/>
              </a:rPr>
              <a:t>technical,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policy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political </a:t>
            </a:r>
            <a:r>
              <a:rPr sz="1200" spc="-10" dirty="0">
                <a:latin typeface="Calibri"/>
                <a:cs typeface="Calibri"/>
              </a:rPr>
              <a:t>failure.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dirty="0">
                <a:latin typeface="Calibri"/>
                <a:cs typeface="Calibri"/>
              </a:rPr>
              <a:t>NSW</a:t>
            </a:r>
            <a:r>
              <a:rPr sz="1600" b="1" spc="-6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competitive</a:t>
            </a:r>
            <a:r>
              <a:rPr sz="1600" b="1" spc="-5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advantages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150" dirty="0">
                <a:latin typeface="Calibri"/>
                <a:cs typeface="Calibri"/>
              </a:rPr>
              <a:t>NSW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is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well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placed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to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further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develop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an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aquaculture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industry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that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is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domestically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and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internationally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competitive.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Its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competitive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advantages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20" dirty="0">
                <a:latin typeface="Calibri"/>
                <a:cs typeface="Calibri"/>
              </a:rPr>
              <a:t>are:</a:t>
            </a:r>
            <a:endParaRPr sz="115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35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subtropical-</a:t>
            </a:r>
            <a:r>
              <a:rPr sz="1200" dirty="0">
                <a:latin typeface="Calibri"/>
                <a:cs typeface="Calibri"/>
              </a:rPr>
              <a:t>temperate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climate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enables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selection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range 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species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those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compete 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marketplace;</a:t>
            </a:r>
            <a:endParaRPr sz="12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world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class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research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capabilities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including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those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drawn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other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states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territories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 </a:t>
            </a:r>
            <a:r>
              <a:rPr sz="1200" spc="-10" dirty="0">
                <a:latin typeface="Calibri"/>
                <a:cs typeface="Calibri"/>
              </a:rPr>
              <a:t>overseas;</a:t>
            </a:r>
            <a:endParaRPr sz="12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Australia’s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highest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seafood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consumption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enables</a:t>
            </a:r>
            <a:r>
              <a:rPr sz="1200" spc="-10" dirty="0">
                <a:latin typeface="Calibri"/>
                <a:cs typeface="Calibri"/>
              </a:rPr>
              <a:t> near-to-</a:t>
            </a:r>
            <a:r>
              <a:rPr sz="1200" dirty="0">
                <a:latin typeface="Calibri"/>
                <a:cs typeface="Calibri"/>
              </a:rPr>
              <a:t>market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production;</a:t>
            </a:r>
            <a:endParaRPr sz="12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coastal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infrastructure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</a:t>
            </a:r>
            <a:r>
              <a:rPr sz="1200" spc="-10" dirty="0">
                <a:latin typeface="Calibri"/>
                <a:cs typeface="Calibri"/>
              </a:rPr>
              <a:t> aquaculture;</a:t>
            </a:r>
            <a:endParaRPr sz="12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20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Government policy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platform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sustainable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development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aquaculture;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and</a:t>
            </a:r>
            <a:endParaRPr sz="12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foremost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Australian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state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seafood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sales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transport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infrastructure.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95180" y="42773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2772" y="621411"/>
            <a:ext cx="6995159" cy="571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Calibri"/>
                <a:cs typeface="Calibri"/>
              </a:rPr>
              <a:t>Primary</a:t>
            </a:r>
            <a:r>
              <a:rPr sz="1600" b="1" spc="-7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Production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200" dirty="0">
                <a:latin typeface="Calibri"/>
                <a:cs typeface="Calibri"/>
              </a:rPr>
              <a:t>Program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outcome: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Substantial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increase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sustainable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production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value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selected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species.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AU" dirty="0"/>
              <a:t>NSW</a:t>
            </a:r>
            <a:r>
              <a:rPr lang="en-AU" spc="-55" dirty="0"/>
              <a:t> </a:t>
            </a:r>
            <a:r>
              <a:rPr lang="en-AU" dirty="0"/>
              <a:t>Aquaculture</a:t>
            </a:r>
            <a:r>
              <a:rPr lang="en-AU" spc="-10" dirty="0"/>
              <a:t> Research</a:t>
            </a:r>
            <a:r>
              <a:rPr lang="en-AU" spc="-70" dirty="0"/>
              <a:t> </a:t>
            </a:r>
            <a:r>
              <a:rPr lang="en-AU" dirty="0"/>
              <a:t>Advisory</a:t>
            </a:r>
            <a:r>
              <a:rPr lang="en-AU" spc="-25" dirty="0"/>
              <a:t> </a:t>
            </a:r>
            <a:r>
              <a:rPr lang="en-AU" dirty="0"/>
              <a:t>Committee,</a:t>
            </a:r>
            <a:r>
              <a:rPr lang="en-AU" spc="-20" dirty="0"/>
              <a:t> </a:t>
            </a:r>
            <a:r>
              <a:rPr lang="en-AU" dirty="0"/>
              <a:t>RD&amp;E</a:t>
            </a:r>
            <a:r>
              <a:rPr lang="en-AU" spc="-10" dirty="0"/>
              <a:t> </a:t>
            </a:r>
            <a:r>
              <a:rPr lang="en-AU" dirty="0"/>
              <a:t>Strategic</a:t>
            </a:r>
            <a:r>
              <a:rPr lang="en-AU" spc="-15" dirty="0"/>
              <a:t> </a:t>
            </a:r>
            <a:r>
              <a:rPr lang="en-AU" dirty="0"/>
              <a:t>Plan</a:t>
            </a:r>
            <a:r>
              <a:rPr lang="en-AU" spc="-5" dirty="0"/>
              <a:t> </a:t>
            </a:r>
            <a:r>
              <a:rPr lang="en-AU" spc="-20" dirty="0"/>
              <a:t>2024-2029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259978"/>
              </p:ext>
            </p:extLst>
          </p:nvPr>
        </p:nvGraphicFramePr>
        <p:xfrm>
          <a:off x="842772" y="1239076"/>
          <a:ext cx="8999219" cy="53751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671">
                  <a:extLst>
                    <a:ext uri="{9D8B030D-6E8A-4147-A177-3AD203B41FA5}">
                      <a16:colId xmlns:a16="http://schemas.microsoft.com/office/drawing/2014/main" val="3562932305"/>
                    </a:ext>
                  </a:extLst>
                </a:gridCol>
                <a:gridCol w="143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2797104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9959836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896646283"/>
                    </a:ext>
                  </a:extLst>
                </a:gridCol>
                <a:gridCol w="1142491">
                  <a:extLst>
                    <a:ext uri="{9D8B030D-6E8A-4147-A177-3AD203B41FA5}">
                      <a16:colId xmlns:a16="http://schemas.microsoft.com/office/drawing/2014/main" val="958181352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Sectoral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Priorities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b="1" spc="-10" dirty="0">
                          <a:latin typeface="Calibri"/>
                          <a:cs typeface="Calibri"/>
                        </a:rPr>
                        <a:t>(Add separate column for algae)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10">
                          <a:latin typeface="Calibri"/>
                          <a:cs typeface="Calibri"/>
                        </a:rPr>
                        <a:t>Outputs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49225" marR="140970" algn="ctr">
                        <a:lnSpc>
                          <a:spcPct val="101800"/>
                        </a:lnSpc>
                      </a:pPr>
                      <a:r>
                        <a:rPr sz="1100">
                          <a:latin typeface="Calibri"/>
                          <a:cs typeface="Calibri"/>
                        </a:rPr>
                        <a:t>Knowledge,</a:t>
                      </a:r>
                      <a:r>
                        <a:rPr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>
                          <a:latin typeface="Calibri"/>
                          <a:cs typeface="Calibri"/>
                        </a:rPr>
                        <a:t>processes</a:t>
                      </a:r>
                      <a:r>
                        <a:rPr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>
                          <a:latin typeface="Calibri"/>
                          <a:cs typeface="Calibri"/>
                        </a:rPr>
                        <a:t>technology</a:t>
                      </a:r>
                      <a:r>
                        <a:rPr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sz="1100">
                          <a:latin typeface="Calibri"/>
                          <a:cs typeface="Calibri"/>
                        </a:rPr>
                        <a:t>relating</a:t>
                      </a:r>
                      <a:r>
                        <a:rPr sz="1100" spc="-25">
                          <a:latin typeface="Calibri"/>
                          <a:cs typeface="Calibri"/>
                        </a:rPr>
                        <a:t> to: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Molluscs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2875" marR="135890" algn="ctr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(edible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oysters,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25" dirty="0">
                          <a:latin typeface="Calibri"/>
                          <a:cs typeface="Calibri"/>
                        </a:rPr>
                        <a:t>mussels,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pearls,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clams, abalone)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ts val="1275"/>
                        </a:lnSpc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Freshwater</a:t>
                      </a:r>
                      <a:r>
                        <a:rPr lang="en-AU"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lang="en-AU" sz="1100" dirty="0">
                        <a:latin typeface="Calibri"/>
                        <a:cs typeface="Calibri"/>
                      </a:endParaRPr>
                    </a:p>
                    <a:p>
                      <a:pPr marL="95885" marR="87630" algn="ctr">
                        <a:lnSpc>
                          <a:spcPct val="101800"/>
                        </a:lnSpc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(Murray</a:t>
                      </a:r>
                      <a:r>
                        <a:rPr lang="en-AU"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Calibri"/>
                          <a:cs typeface="Calibri"/>
                        </a:rPr>
                        <a:t>Cod,</a:t>
                      </a:r>
                      <a:r>
                        <a:rPr lang="en-AU"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Calibri"/>
                          <a:cs typeface="Calibri"/>
                        </a:rPr>
                        <a:t>Silver</a:t>
                      </a:r>
                      <a:r>
                        <a:rPr lang="en-AU" sz="1100" spc="-20" dirty="0">
                          <a:latin typeface="Calibri"/>
                          <a:cs typeface="Calibri"/>
                        </a:rPr>
                        <a:t> Perch </a:t>
                      </a:r>
                      <a:r>
                        <a:rPr lang="en-AU"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lang="en-AU"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salmonids)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270" algn="ctr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Freshwater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5885" marR="87630" algn="ctr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(Murray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Cod,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Silver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Perch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salmonids)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Marine</a:t>
                      </a:r>
                      <a:r>
                        <a:rPr lang="en-AU"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lang="en-AU" sz="1100" dirty="0">
                        <a:latin typeface="Calibri"/>
                        <a:cs typeface="Calibri"/>
                      </a:endParaRPr>
                    </a:p>
                    <a:p>
                      <a:pPr marL="238760" marR="234315" algn="ctr">
                        <a:lnSpc>
                          <a:spcPct val="101800"/>
                        </a:lnSpc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(Yellowtail</a:t>
                      </a:r>
                      <a:r>
                        <a:rPr lang="en-AU"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Calibri"/>
                          <a:cs typeface="Calibri"/>
                        </a:rPr>
                        <a:t>Kingfish</a:t>
                      </a:r>
                      <a:r>
                        <a:rPr lang="en-AU"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2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Mulloway)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lang="en-AU" sz="1100" spc="-20" dirty="0">
                          <a:latin typeface="Calibri"/>
                          <a:cs typeface="Calibri"/>
                        </a:rPr>
                        <a:t>Other</a:t>
                      </a:r>
                      <a:endParaRPr lang="en-AU" sz="1100" dirty="0">
                        <a:latin typeface="Calibri"/>
                        <a:cs typeface="Calibri"/>
                      </a:endParaRPr>
                    </a:p>
                    <a:p>
                      <a:pPr marL="121285" marR="112395" algn="ctr">
                        <a:lnSpc>
                          <a:spcPct val="101800"/>
                        </a:lnSpc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crustaceans,</a:t>
                      </a:r>
                      <a:r>
                        <a:rPr lang="en-AU"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echinoderms, </a:t>
                      </a:r>
                      <a:r>
                        <a:rPr lang="en-AU" sz="1100" dirty="0">
                          <a:latin typeface="Calibri"/>
                          <a:cs typeface="Calibri"/>
                        </a:rPr>
                        <a:t>polychaetes,</a:t>
                      </a:r>
                      <a:r>
                        <a:rPr lang="en-AU" sz="1100" spc="-40" dirty="0">
                          <a:latin typeface="Calibri"/>
                          <a:cs typeface="Calibri"/>
                        </a:rPr>
                        <a:t> 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21285" marR="11239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121285" marR="112395" lvl="0" indent="0" algn="ctr" defTabSz="914400" eaLnBrk="1" fontAlgn="auto" latinLnBrk="0" hangingPunct="1">
                        <a:lnSpc>
                          <a:spcPct val="10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spc="-10" dirty="0">
                          <a:latin typeface="+mn-lt"/>
                          <a:cs typeface="Calibri"/>
                        </a:rPr>
                        <a:t>Algae - emerging</a:t>
                      </a:r>
                      <a:endParaRPr lang="en-AU" sz="11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>
                          <a:latin typeface="Calibri"/>
                          <a:cs typeface="Calibri"/>
                        </a:rPr>
                        <a:t>Aquaculture</a:t>
                      </a:r>
                      <a:r>
                        <a:rPr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>
                          <a:latin typeface="Calibri"/>
                          <a:cs typeface="Calibri"/>
                        </a:rPr>
                        <a:t>sites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180975" marR="2075814" indent="-181610" algn="ctr">
                        <a:lnSpc>
                          <a:spcPts val="1145"/>
                        </a:lnSpc>
                        <a:buAutoNum type="arabicPeriod"/>
                        <a:tabLst>
                          <a:tab pos="18161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Increase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utilisation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protection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existing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sites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28600" marR="2121535" indent="-228600" algn="ctr">
                        <a:lnSpc>
                          <a:spcPts val="1205"/>
                        </a:lnSpc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AU" sz="1100" b="0" u="none" spc="-10" dirty="0">
                          <a:latin typeface="Calibri"/>
                          <a:cs typeface="Calibri"/>
                        </a:rPr>
                        <a:t>Facilitate access and development of suitable sites (land and marine sites)</a:t>
                      </a:r>
                    </a:p>
                    <a:p>
                      <a:pPr marL="228600" marR="2121535" lvl="0" indent="-228600" algn="ctr" defTabSz="914400" eaLnBrk="1" fontAlgn="auto" latinLnBrk="0" hangingPunct="1">
                        <a:lnSpc>
                          <a:spcPts val="12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  <a:defRPr/>
                      </a:pPr>
                      <a:r>
                        <a:rPr lang="en-AU" sz="1100" b="0" spc="-10" dirty="0">
                          <a:latin typeface="+mn-lt"/>
                          <a:cs typeface="Calibri"/>
                        </a:rPr>
                        <a:t>Integrate with other emerging industries</a:t>
                      </a:r>
                    </a:p>
                    <a:p>
                      <a:pPr marL="228600" marR="2121535" lvl="0" indent="-228600" algn="ctr" defTabSz="914400" eaLnBrk="1" fontAlgn="auto" latinLnBrk="0" hangingPunct="1">
                        <a:lnSpc>
                          <a:spcPts val="12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  <a:defRPr/>
                      </a:pPr>
                      <a:r>
                        <a:rPr lang="en-AU" sz="1100" b="0" spc="-10" dirty="0">
                          <a:latin typeface="+mn-lt"/>
                          <a:cs typeface="Calibri"/>
                        </a:rPr>
                        <a:t>New Project Proposal for marine site identification </a:t>
                      </a:r>
                    </a:p>
                    <a:p>
                      <a:pPr marL="228600" marR="2121535" lvl="0" indent="-228600" algn="ctr" defTabSz="914400" eaLnBrk="1" fontAlgn="auto" latinLnBrk="0" hangingPunct="1">
                        <a:lnSpc>
                          <a:spcPts val="12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  <a:defRPr/>
                      </a:pPr>
                      <a:r>
                        <a:rPr lang="en-AU" sz="1100" b="0" spc="-10" dirty="0">
                          <a:latin typeface="+mn-lt"/>
                          <a:cs typeface="Calibri"/>
                        </a:rPr>
                        <a:t>Assist Blue Economy Working Group</a:t>
                      </a:r>
                      <a:endParaRPr lang="en-AU" sz="1100" b="0" dirty="0">
                        <a:latin typeface="+mn-lt"/>
                        <a:cs typeface="Calibri"/>
                      </a:endParaRPr>
                    </a:p>
                  </a:txBody>
                  <a:tcPr marL="90000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5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100">
                          <a:latin typeface="Calibri"/>
                          <a:cs typeface="Calibri"/>
                        </a:rPr>
                        <a:t>Production</a:t>
                      </a:r>
                      <a:r>
                        <a:rPr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>
                          <a:latin typeface="Calibri"/>
                          <a:cs typeface="Calibri"/>
                        </a:rPr>
                        <a:t>efficiency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indent="-228600" algn="ctr">
                        <a:lnSpc>
                          <a:spcPts val="1145"/>
                        </a:lnSpc>
                        <a:buAutoNum type="arabicPeriod"/>
                        <a:tabLst>
                          <a:tab pos="2621280" algn="l"/>
                        </a:tabLst>
                      </a:pPr>
                      <a:r>
                        <a:rPr sz="1100" b="0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b="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innovative</a:t>
                      </a:r>
                      <a:r>
                        <a:rPr sz="1100" b="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production</a:t>
                      </a:r>
                      <a:r>
                        <a:rPr lang="en-AU" sz="1100" b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b="0" u="none" dirty="0">
                          <a:latin typeface="Calibri"/>
                          <a:cs typeface="Calibri"/>
                        </a:rPr>
                        <a:t>and system</a:t>
                      </a:r>
                      <a:r>
                        <a:rPr sz="1100" b="0" u="none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spc="-10" dirty="0">
                          <a:latin typeface="Calibri"/>
                          <a:cs typeface="Calibri"/>
                        </a:rPr>
                        <a:t>technology</a:t>
                      </a:r>
                      <a:endParaRPr lang="en-AU" sz="1100" b="0" spc="-10" dirty="0">
                        <a:latin typeface="Calibri"/>
                        <a:cs typeface="Calibri"/>
                      </a:endParaRPr>
                    </a:p>
                    <a:p>
                      <a:pPr marL="0" indent="-228600" algn="ctr">
                        <a:lnSpc>
                          <a:spcPts val="1145"/>
                        </a:lnSpc>
                        <a:buAutoNum type="arabicPeriod"/>
                        <a:tabLst>
                          <a:tab pos="2621280" algn="l"/>
                        </a:tabLst>
                      </a:pPr>
                      <a:r>
                        <a:rPr sz="1100" b="0" dirty="0">
                          <a:latin typeface="Calibri"/>
                          <a:cs typeface="Calibri"/>
                        </a:rPr>
                        <a:t>Reduce</a:t>
                      </a:r>
                      <a:r>
                        <a:rPr sz="1100" b="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production</a:t>
                      </a:r>
                      <a:r>
                        <a:rPr sz="1100" b="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input</a:t>
                      </a:r>
                      <a:r>
                        <a:rPr sz="1100" b="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spc="-20" dirty="0">
                          <a:latin typeface="Calibri"/>
                          <a:cs typeface="Calibri"/>
                        </a:rPr>
                        <a:t>costs</a:t>
                      </a:r>
                      <a:endParaRPr lang="en-AU" sz="1100" b="0" spc="-20" dirty="0">
                        <a:latin typeface="Calibri"/>
                        <a:cs typeface="Calibri"/>
                      </a:endParaRPr>
                    </a:p>
                    <a:p>
                      <a:pPr marL="0" indent="-228600" algn="ctr">
                        <a:lnSpc>
                          <a:spcPts val="1145"/>
                        </a:lnSpc>
                        <a:buAutoNum type="arabicPeriod"/>
                        <a:tabLst>
                          <a:tab pos="2621280" algn="l"/>
                        </a:tabLst>
                      </a:pPr>
                      <a:r>
                        <a:rPr lang="en-AU" sz="1100" b="0" spc="-10" dirty="0">
                          <a:latin typeface="+mn-lt"/>
                          <a:cs typeface="Calibri"/>
                        </a:rPr>
                        <a:t>Integrate production and management tools with compliance and monitoring</a:t>
                      </a:r>
                    </a:p>
                    <a:p>
                      <a:pPr marL="0" indent="-228600" algn="ctr">
                        <a:lnSpc>
                          <a:spcPts val="1145"/>
                        </a:lnSpc>
                        <a:buAutoNum type="arabicPeriod"/>
                        <a:tabLst>
                          <a:tab pos="2621280" algn="l"/>
                        </a:tabLst>
                      </a:pPr>
                      <a:r>
                        <a:rPr lang="en-AU" sz="1100" b="0" spc="-10" dirty="0">
                          <a:latin typeface="+mn-lt"/>
                          <a:cs typeface="Calibri"/>
                        </a:rPr>
                        <a:t>Optimise energy efficiency and security through new technology</a:t>
                      </a:r>
                    </a:p>
                    <a:p>
                      <a:pPr marL="0" indent="-228600" algn="ctr">
                        <a:lnSpc>
                          <a:spcPts val="1145"/>
                        </a:lnSpc>
                        <a:buAutoNum type="arabicPeriod"/>
                        <a:tabLst>
                          <a:tab pos="2621280" algn="l"/>
                        </a:tabLst>
                      </a:pPr>
                      <a:r>
                        <a:rPr lang="en-AU" sz="1100" b="0" spc="-10" dirty="0">
                          <a:latin typeface="+mn-lt"/>
                          <a:cs typeface="Calibri"/>
                        </a:rPr>
                        <a:t>Optimise technology for conservation aquaculture 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25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9554" marR="209550" indent="-181610">
                        <a:lnSpc>
                          <a:spcPts val="12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5019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lease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estuary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management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tools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. </a:t>
                      </a:r>
                    </a:p>
                    <a:p>
                      <a:pPr marL="249554" marR="209550" indent="-181610">
                        <a:lnSpc>
                          <a:spcPts val="12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50190" algn="l"/>
                        </a:tabLst>
                      </a:pPr>
                      <a:r>
                        <a:rPr sz="1100" b="0" dirty="0">
                          <a:latin typeface="Calibri"/>
                          <a:cs typeface="Calibri"/>
                        </a:rPr>
                        <a:t>Improve</a:t>
                      </a:r>
                      <a:r>
                        <a:rPr sz="1100" b="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grading</a:t>
                      </a:r>
                      <a:r>
                        <a:rPr sz="1100" b="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spc="-10" dirty="0">
                          <a:latin typeface="Calibri"/>
                          <a:cs typeface="Calibri"/>
                        </a:rPr>
                        <a:t>technology</a:t>
                      </a: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b="0" spc="-10" dirty="0" err="1">
                          <a:latin typeface="Calibri"/>
                          <a:cs typeface="Calibri"/>
                        </a:rPr>
                        <a:t>i.e</a:t>
                      </a: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 Artificial Intelligence (AI) 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  <a:p>
                      <a:pPr marL="249554" marR="271145" indent="-181610">
                        <a:lnSpc>
                          <a:spcPts val="1200"/>
                        </a:lnSpc>
                        <a:spcBef>
                          <a:spcPts val="85"/>
                        </a:spcBef>
                        <a:buAutoNum type="arabicPeriod"/>
                        <a:tabLst>
                          <a:tab pos="250190" algn="l"/>
                        </a:tabLst>
                      </a:pP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Develop understanding of local environments to enable site specific growing techniques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  <a:p>
                      <a:pPr marL="249554" marR="257175" indent="-181610">
                        <a:lnSpc>
                          <a:spcPts val="1200"/>
                        </a:lnSpc>
                        <a:buAutoNum type="arabicPeriod"/>
                        <a:tabLst>
                          <a:tab pos="25019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Promote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concept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trials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of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improved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stock.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269240" marR="247015" indent="-180340">
                        <a:lnSpc>
                          <a:spcPts val="12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Optimise</a:t>
                      </a:r>
                      <a:r>
                        <a:rPr lang="en-AU"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Calibri"/>
                          <a:cs typeface="Calibri"/>
                        </a:rPr>
                        <a:t>production</a:t>
                      </a:r>
                      <a:r>
                        <a:rPr lang="en-AU"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systems</a:t>
                      </a:r>
                    </a:p>
                    <a:p>
                      <a:pPr marL="269240" marR="247015" indent="-180340">
                        <a:lnSpc>
                          <a:spcPts val="12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Improve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 husbandry </a:t>
                      </a:r>
                      <a:r>
                        <a:rPr lang="en-AU"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lang="en-AU"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harvesting techniques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240" marR="247015" indent="-180340">
                        <a:lnSpc>
                          <a:spcPts val="12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lang="en-AU" sz="1100">
                          <a:latin typeface="Calibri"/>
                          <a:cs typeface="Calibri"/>
                        </a:rPr>
                        <a:t>Optimise</a:t>
                      </a:r>
                      <a:r>
                        <a:rPr lang="en-AU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>
                          <a:latin typeface="Calibri"/>
                          <a:cs typeface="Calibri"/>
                        </a:rPr>
                        <a:t>production</a:t>
                      </a:r>
                      <a:r>
                        <a:rPr lang="en-AU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10">
                          <a:latin typeface="Calibri"/>
                          <a:cs typeface="Calibri"/>
                        </a:rPr>
                        <a:t>systems</a:t>
                      </a:r>
                    </a:p>
                    <a:p>
                      <a:pPr marL="269240" marR="247015" indent="-180340">
                        <a:lnSpc>
                          <a:spcPts val="12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lang="en-AU" sz="1100">
                          <a:latin typeface="Calibri"/>
                          <a:cs typeface="Calibri"/>
                        </a:rPr>
                        <a:t>Improve</a:t>
                      </a:r>
                      <a:r>
                        <a:rPr lang="en-AU" sz="1100" spc="-10">
                          <a:latin typeface="Calibri"/>
                          <a:cs typeface="Calibri"/>
                        </a:rPr>
                        <a:t> husbandry </a:t>
                      </a:r>
                      <a:r>
                        <a:rPr lang="en-AU" sz="1100">
                          <a:latin typeface="Calibri"/>
                          <a:cs typeface="Calibri"/>
                        </a:rPr>
                        <a:t>and</a:t>
                      </a:r>
                      <a:r>
                        <a:rPr lang="en-AU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10">
                          <a:latin typeface="Calibri"/>
                          <a:cs typeface="Calibri"/>
                        </a:rPr>
                        <a:t>harvesting techniques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5"/>
                        </a:lnSpc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1. Optimise</a:t>
                      </a:r>
                      <a:r>
                        <a:rPr lang="en-AU"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Calibri"/>
                          <a:cs typeface="Calibri"/>
                        </a:rPr>
                        <a:t>carrying</a:t>
                      </a:r>
                      <a:r>
                        <a:rPr lang="en-AU"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capacities</a:t>
                      </a:r>
                    </a:p>
                    <a:p>
                      <a:pPr marL="67945">
                        <a:lnSpc>
                          <a:spcPts val="1205"/>
                        </a:lnSpc>
                      </a:pP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2. Develop land based systems 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5"/>
                        </a:lnSpc>
                      </a:pPr>
                      <a:r>
                        <a:rPr lang="en-AU" sz="1100" b="0" dirty="0">
                          <a:latin typeface="Calibri"/>
                          <a:cs typeface="Calibri"/>
                        </a:rPr>
                        <a:t>1. Optimise</a:t>
                      </a:r>
                      <a:r>
                        <a:rPr lang="en-AU" sz="1100" b="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production and feed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6545" indent="-228600">
                        <a:lnSpc>
                          <a:spcPts val="1205"/>
                        </a:lnSpc>
                        <a:buAutoNum type="arabicPeriod"/>
                      </a:pPr>
                      <a:r>
                        <a:rPr lang="en-AU" sz="1100" b="0" dirty="0">
                          <a:latin typeface="Calibri"/>
                          <a:cs typeface="Calibri"/>
                        </a:rPr>
                        <a:t>Improving hatchery and production  technology</a:t>
                      </a:r>
                    </a:p>
                    <a:p>
                      <a:pPr marL="296545" indent="-228600">
                        <a:lnSpc>
                          <a:spcPts val="1205"/>
                        </a:lnSpc>
                        <a:buAutoNum type="arabicPeriod"/>
                      </a:pPr>
                      <a:r>
                        <a:rPr lang="en-AU" sz="1100" b="0" dirty="0">
                          <a:latin typeface="Calibri"/>
                          <a:cs typeface="Calibri"/>
                        </a:rPr>
                        <a:t>Approvals for commonwealth  waters</a:t>
                      </a:r>
                    </a:p>
                    <a:p>
                      <a:pPr marL="67945" indent="0">
                        <a:lnSpc>
                          <a:spcPts val="1205"/>
                        </a:lnSpc>
                        <a:buNone/>
                      </a:pPr>
                      <a:r>
                        <a:rPr lang="en-AU" sz="1100" b="1" dirty="0">
                          <a:latin typeface="Calibri"/>
                          <a:cs typeface="Calibri"/>
                        </a:rPr>
                        <a:t> 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96545" indent="-228600">
                        <a:lnSpc>
                          <a:spcPts val="1205"/>
                        </a:lnSpc>
                        <a:buAutoNum type="arabicPeriod"/>
                      </a:pPr>
                      <a:r>
                        <a:rPr lang="en-AU" sz="1100" b="1" dirty="0">
                          <a:latin typeface="Calibri"/>
                          <a:cs typeface="Calibri"/>
                        </a:rPr>
                        <a:t>Improving hatchery and production  technology</a:t>
                      </a:r>
                    </a:p>
                    <a:p>
                      <a:pPr marL="296545" indent="-228600">
                        <a:lnSpc>
                          <a:spcPts val="1205"/>
                        </a:lnSpc>
                        <a:buAutoNum type="arabicPeriod"/>
                      </a:pPr>
                      <a:r>
                        <a:rPr lang="en-AU" sz="1100" b="1" dirty="0">
                          <a:latin typeface="Calibri"/>
                          <a:cs typeface="Calibri"/>
                        </a:rPr>
                        <a:t>Approvals for commonwealth  waters</a:t>
                      </a:r>
                    </a:p>
                    <a:p>
                      <a:pPr marL="67945" indent="0">
                        <a:lnSpc>
                          <a:spcPts val="1205"/>
                        </a:lnSpc>
                        <a:buNone/>
                      </a:pPr>
                      <a:r>
                        <a:rPr lang="en-AU" sz="1100" b="1" dirty="0">
                          <a:latin typeface="Calibri"/>
                          <a:cs typeface="Calibri"/>
                        </a:rPr>
                        <a:t> 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>
                          <a:latin typeface="Calibri"/>
                          <a:cs typeface="Calibri"/>
                        </a:rPr>
                        <a:t>Seed/fingerling</a:t>
                      </a:r>
                      <a:r>
                        <a:rPr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>
                          <a:latin typeface="Calibri"/>
                          <a:cs typeface="Calibri"/>
                        </a:rPr>
                        <a:t>supply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 marR="128905">
                        <a:lnSpc>
                          <a:spcPts val="1200"/>
                        </a:lnSpc>
                      </a:pPr>
                      <a:r>
                        <a:rPr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Increase</a:t>
                      </a:r>
                      <a:r>
                        <a:rPr sz="1100" b="0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hatchery</a:t>
                      </a:r>
                      <a:r>
                        <a:rPr lang="en-AU"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and nursery</a:t>
                      </a:r>
                      <a:r>
                        <a:rPr sz="1100" b="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capacity</a:t>
                      </a:r>
                      <a:r>
                        <a:rPr lang="en-AU"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 reliability</a:t>
                      </a:r>
                      <a:r>
                        <a:rPr sz="1100" b="0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b="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efficiency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68580" marR="128905">
                        <a:lnSpc>
                          <a:spcPts val="1200"/>
                        </a:lnSpc>
                      </a:pPr>
                      <a:r>
                        <a:rPr lang="en-AU" sz="1100" b="1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Increase</a:t>
                      </a:r>
                      <a:r>
                        <a:rPr lang="en-AU" sz="1100" b="1" spc="-4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1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hatchery and nursery</a:t>
                      </a:r>
                      <a:r>
                        <a:rPr lang="en-AU" sz="1100" b="1" spc="-2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1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capacity, reliability</a:t>
                      </a:r>
                      <a:r>
                        <a:rPr lang="en-AU" sz="1100" b="1" spc="-4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1" spc="-2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and </a:t>
                      </a:r>
                      <a:r>
                        <a:rPr lang="en-AU" sz="1100" b="1" spc="-1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efficiency</a:t>
                      </a:r>
                      <a:endParaRPr lang="en-AU" sz="1100" b="1" dirty="0">
                        <a:latin typeface="+mn-lt"/>
                        <a:cs typeface="Calibri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AU" sz="1100" b="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Increase</a:t>
                      </a:r>
                      <a:r>
                        <a:rPr lang="en-AU" sz="1100" b="0" spc="-4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hatchery and nursery</a:t>
                      </a:r>
                      <a:r>
                        <a:rPr lang="en-AU" sz="1100" b="0" spc="-2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capacity, reliability</a:t>
                      </a:r>
                      <a:r>
                        <a:rPr lang="en-AU" sz="1100" b="0" spc="-4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spc="-2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and </a:t>
                      </a:r>
                      <a:r>
                        <a:rPr lang="en-AU" sz="1100" b="0" spc="-1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efficiency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02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spc="-10">
                          <a:latin typeface="Calibri"/>
                          <a:cs typeface="Calibri"/>
                        </a:rPr>
                        <a:t>Breeding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229235" algn="ctr">
                        <a:lnSpc>
                          <a:spcPts val="1160"/>
                        </a:lnSpc>
                      </a:pPr>
                      <a:r>
                        <a:rPr lang="en-AU"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Improve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breeding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technology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development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 marR="213360">
                        <a:lnSpc>
                          <a:spcPts val="1200"/>
                        </a:lnSpc>
                      </a:pPr>
                      <a:r>
                        <a:rPr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Improve</a:t>
                      </a:r>
                      <a:r>
                        <a:rPr sz="1100" b="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genetics</a:t>
                      </a:r>
                      <a:r>
                        <a:rPr sz="1100" b="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b="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disease </a:t>
                      </a:r>
                      <a:r>
                        <a:rPr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resistance,</a:t>
                      </a:r>
                      <a:r>
                        <a:rPr sz="1100" b="0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faster</a:t>
                      </a:r>
                      <a:r>
                        <a:rPr sz="1100" b="0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growth, </a:t>
                      </a:r>
                      <a:r>
                        <a:rPr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marketability</a:t>
                      </a:r>
                      <a:r>
                        <a:rPr lang="en-AU"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 climate resilience</a:t>
                      </a:r>
                      <a:r>
                        <a:rPr sz="1100" b="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b="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sz="1100" b="0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traits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68580" marR="213360">
                        <a:lnSpc>
                          <a:spcPts val="1200"/>
                        </a:lnSpc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AU" sz="1100" b="0" dirty="0">
                          <a:latin typeface="Calibri"/>
                          <a:cs typeface="Calibri"/>
                        </a:rPr>
                        <a:t>Support the development of</a:t>
                      </a:r>
                      <a:r>
                        <a:rPr sz="1100" b="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genetics</a:t>
                      </a:r>
                      <a:r>
                        <a:rPr sz="1100" b="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b="0" spc="-25" dirty="0">
                          <a:latin typeface="Calibri"/>
                          <a:cs typeface="Calibri"/>
                        </a:rPr>
                        <a:t>programs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b="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disease</a:t>
                      </a:r>
                      <a:r>
                        <a:rPr sz="1100" b="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resistance,</a:t>
                      </a:r>
                      <a:r>
                        <a:rPr sz="1100" b="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faster</a:t>
                      </a:r>
                      <a:r>
                        <a:rPr sz="1100" b="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growth,</a:t>
                      </a:r>
                      <a:r>
                        <a:rPr lang="en-AU" sz="1100" b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marketability</a:t>
                      </a:r>
                      <a:r>
                        <a:rPr lang="en-AU" sz="1100" b="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climate resilience</a:t>
                      </a:r>
                      <a:r>
                        <a:rPr sz="1100" b="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b="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other</a:t>
                      </a:r>
                      <a:r>
                        <a:rPr sz="1100" b="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spc="-10" dirty="0">
                          <a:latin typeface="Calibri"/>
                          <a:cs typeface="Calibri"/>
                        </a:rPr>
                        <a:t>traits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326"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Feed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120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Improve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broodstock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feed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68580">
                        <a:lnSpc>
                          <a:spcPts val="1205"/>
                        </a:lnSpc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5"/>
                        </a:lnSpc>
                      </a:pPr>
                      <a:r>
                        <a:rPr lang="en-AU" sz="1100" b="0" dirty="0">
                          <a:latin typeface="Calibri"/>
                          <a:cs typeface="Calibri"/>
                        </a:rPr>
                        <a:t>1. 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Improve</a:t>
                      </a:r>
                      <a:r>
                        <a:rPr sz="1100" b="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0" spc="-10" dirty="0">
                          <a:latin typeface="Calibri"/>
                          <a:cs typeface="Calibri"/>
                        </a:rPr>
                        <a:t>cost-</a:t>
                      </a:r>
                      <a:r>
                        <a:rPr sz="1100" b="0" dirty="0">
                          <a:latin typeface="Calibri"/>
                          <a:cs typeface="Calibri"/>
                        </a:rPr>
                        <a:t>effective </a:t>
                      </a:r>
                      <a:r>
                        <a:rPr sz="1100" b="0" spc="-20" dirty="0">
                          <a:latin typeface="Calibri"/>
                          <a:cs typeface="Calibri"/>
                        </a:rPr>
                        <a:t>feeds</a:t>
                      </a:r>
                      <a:endParaRPr lang="en-AU" sz="1100" b="0" spc="-20" dirty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205"/>
                        </a:lnSpc>
                      </a:pPr>
                      <a:r>
                        <a:rPr lang="en-AU" sz="1100" b="0" dirty="0">
                          <a:latin typeface="Calibri"/>
                          <a:cs typeface="Calibri"/>
                        </a:rPr>
                        <a:t>2. Develop appropriate feeds for emerging species </a:t>
                      </a:r>
                    </a:p>
                    <a:p>
                      <a:pPr algn="ctr">
                        <a:lnSpc>
                          <a:spcPts val="1205"/>
                        </a:lnSpc>
                      </a:pPr>
                      <a:r>
                        <a:rPr lang="en-AU" sz="1100" b="0" dirty="0">
                          <a:latin typeface="Calibri"/>
                          <a:cs typeface="Calibri"/>
                        </a:rPr>
                        <a:t>3. Develop sustainable feed ingredients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79AF865-6831-ADEA-D2ED-067D1A7C298B}"/>
              </a:ext>
            </a:extLst>
          </p:cNvPr>
          <p:cNvSpPr txBox="1"/>
          <p:nvPr/>
        </p:nvSpPr>
        <p:spPr>
          <a:xfrm>
            <a:off x="1514511" y="6570058"/>
            <a:ext cx="1447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200" dirty="0">
                <a:solidFill>
                  <a:srgbClr val="FF0000"/>
                </a:solidFill>
                <a:latin typeface="Calibri"/>
                <a:cs typeface="Calibri"/>
              </a:rPr>
              <a:t>High</a:t>
            </a:r>
            <a:r>
              <a:rPr lang="en-AU" sz="12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AU" sz="1200" spc="-10" dirty="0">
                <a:solidFill>
                  <a:srgbClr val="FF0000"/>
                </a:solidFill>
                <a:latin typeface="Calibri"/>
                <a:cs typeface="Calibri"/>
              </a:rPr>
              <a:t>priority</a:t>
            </a:r>
            <a:endParaRPr lang="en-AU"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95180" y="42773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20910"/>
              </p:ext>
            </p:extLst>
          </p:nvPr>
        </p:nvGraphicFramePr>
        <p:xfrm>
          <a:off x="841741" y="438915"/>
          <a:ext cx="8914892" cy="6163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5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9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101">
                  <a:extLst>
                    <a:ext uri="{9D8B030D-6E8A-4147-A177-3AD203B41FA5}">
                      <a16:colId xmlns:a16="http://schemas.microsoft.com/office/drawing/2014/main" val="2954521878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1692818922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Sectoral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Priorities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Outputs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9225" marR="140970" algn="ctr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Knowledge,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processes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technology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relating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to: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Molluscs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2875" marR="135890" algn="ctr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(edible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oysters,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mussels,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pearls,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clams, abalone)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Freshwater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5885" marR="87630" algn="ctr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(Murray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Cod,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Silver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Perch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salmonids)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Marine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38760" marR="234315" algn="ctr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(Yellowtail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Kingfish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Mulloway)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lang="en-AU" sz="1100" spc="-20" dirty="0">
                          <a:latin typeface="Calibri"/>
                          <a:cs typeface="Calibri"/>
                        </a:rPr>
                        <a:t>Other</a:t>
                      </a:r>
                      <a:endParaRPr lang="en-AU" sz="1100" dirty="0">
                        <a:latin typeface="Calibri"/>
                        <a:cs typeface="Calibri"/>
                      </a:endParaRPr>
                    </a:p>
                    <a:p>
                      <a:pPr marL="121285" marR="112395" algn="ctr">
                        <a:lnSpc>
                          <a:spcPct val="101800"/>
                        </a:lnSpc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(crustaceans,</a:t>
                      </a:r>
                      <a:r>
                        <a:rPr lang="en-AU"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echinoderms, </a:t>
                      </a:r>
                      <a:r>
                        <a:rPr lang="en-AU" sz="1100" dirty="0">
                          <a:latin typeface="Calibri"/>
                          <a:cs typeface="Calibri"/>
                        </a:rPr>
                        <a:t>polychaetes,</a:t>
                      </a:r>
                      <a:r>
                        <a:rPr lang="en-AU" sz="1100" spc="-40" dirty="0">
                          <a:latin typeface="Calibri"/>
                          <a:cs typeface="Calibri"/>
                        </a:rPr>
                        <a:t> 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Other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21285" marR="112395" algn="ctr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(crustaceans,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echinoderms,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polychaetes,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121285" marR="112395" algn="ctr">
                        <a:lnSpc>
                          <a:spcPct val="101800"/>
                        </a:lnSpc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Algae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149225" marR="140970" algn="l">
                        <a:lnSpc>
                          <a:spcPct val="101800"/>
                        </a:lnSpc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Biosecurity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2875" marR="135890" algn="l">
                        <a:lnSpc>
                          <a:spcPct val="101800"/>
                        </a:lnSpc>
                      </a:pPr>
                      <a:r>
                        <a:rPr lang="en-AU"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Further develop stock movement protocols </a:t>
                      </a:r>
                      <a:endParaRPr sz="11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AU" sz="1100" dirty="0">
                          <a:latin typeface="+mn-lt"/>
                          <a:cs typeface="Calibri"/>
                        </a:rPr>
                        <a:t>1.Further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develop</a:t>
                      </a:r>
                      <a:r>
                        <a:rPr lang="en-AU" sz="1100" spc="-3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stock</a:t>
                      </a:r>
                      <a:r>
                        <a:rPr lang="en-AU" sz="11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movement</a:t>
                      </a:r>
                      <a:r>
                        <a:rPr lang="en-AU" sz="1100" spc="-10" dirty="0">
                          <a:latin typeface="+mn-lt"/>
                          <a:cs typeface="Calibri"/>
                        </a:rPr>
                        <a:t> protocols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AU" sz="1100" dirty="0">
                          <a:latin typeface="+mn-lt"/>
                          <a:cs typeface="Calibri"/>
                        </a:rPr>
                        <a:t>2. Implementation of best practice biosecurity management plans – both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AU" sz="1100" dirty="0">
                          <a:latin typeface="+mn-lt"/>
                          <a:cs typeface="Calibri"/>
                        </a:rPr>
                        <a:t>Algae - genetics, translocation and disease detection capacity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AU" sz="1100" dirty="0">
                          <a:latin typeface="+mn-lt"/>
                          <a:cs typeface="Calibri"/>
                        </a:rPr>
                        <a:t>Bivalve – genetics and translocation</a:t>
                      </a:r>
                    </a:p>
                    <a:p>
                      <a:pPr marL="95885" marR="87630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38760" marR="23431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21285" marR="11239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21285" marR="11239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421497"/>
                  </a:ext>
                </a:extLst>
              </a:tr>
              <a:tr h="283062">
                <a:tc rowSpan="3">
                  <a:txBody>
                    <a:bodyPr/>
                    <a:lstStyle/>
                    <a:p>
                      <a:pPr marL="149225" marR="140970" algn="l">
                        <a:lnSpc>
                          <a:spcPct val="101800"/>
                        </a:lnSpc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Aquatic Animal Health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42875" marR="135890" lvl="0" indent="0" algn="l" defTabSz="914400" eaLnBrk="1" fontAlgn="auto" latinLnBrk="0" hangingPunct="1">
                        <a:lnSpc>
                          <a:spcPct val="10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Improve</a:t>
                      </a:r>
                      <a:r>
                        <a:rPr lang="en-AU" sz="1100" spc="-3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the</a:t>
                      </a:r>
                      <a:r>
                        <a:rPr lang="en-AU" sz="1100" spc="-3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management</a:t>
                      </a:r>
                      <a:r>
                        <a:rPr lang="en-AU" sz="1100" spc="-3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2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of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threats</a:t>
                      </a:r>
                      <a:r>
                        <a:rPr lang="en-AU" sz="1100" spc="-3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to</a:t>
                      </a:r>
                      <a:r>
                        <a:rPr lang="en-AU" sz="1100" spc="-2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shellfish</a:t>
                      </a:r>
                      <a:r>
                        <a:rPr lang="en-AU" sz="1100" spc="-2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health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including</a:t>
                      </a:r>
                      <a:r>
                        <a:rPr lang="en-AU" sz="1100" spc="-3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Winter</a:t>
                      </a:r>
                      <a:r>
                        <a:rPr lang="en-AU" sz="1100" spc="-2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Mortality,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POMS</a:t>
                      </a:r>
                      <a:r>
                        <a:rPr lang="en-AU" sz="1100" spc="-1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and</a:t>
                      </a:r>
                      <a:r>
                        <a:rPr lang="en-AU" sz="1100" spc="-1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2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QX.</a:t>
                      </a:r>
                      <a:endParaRPr lang="en-AU" sz="1100" dirty="0">
                        <a:latin typeface="+mn-lt"/>
                        <a:cs typeface="Calibri"/>
                      </a:endParaRPr>
                    </a:p>
                    <a:p>
                      <a:pPr marL="142875" marR="135890" algn="l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95885" marR="87630" lvl="0" indent="0" algn="ctr" defTabSz="914400" eaLnBrk="1" fontAlgn="auto" latinLnBrk="0" hangingPunct="1">
                        <a:lnSpc>
                          <a:spcPct val="10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latin typeface="+mn-lt"/>
                          <a:cs typeface="Calibri"/>
                        </a:rPr>
                        <a:t>Improve</a:t>
                      </a:r>
                      <a:r>
                        <a:rPr lang="en-AU" sz="1100" spc="-4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aquatic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animal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health</a:t>
                      </a:r>
                      <a:r>
                        <a:rPr lang="en-AU" sz="11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incident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reporting</a:t>
                      </a:r>
                      <a:r>
                        <a:rPr lang="en-AU" sz="11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and</a:t>
                      </a:r>
                      <a:r>
                        <a:rPr lang="en-AU" sz="1100" spc="-3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facilitate</a:t>
                      </a:r>
                      <a:r>
                        <a:rPr lang="en-AU" sz="1100" spc="-3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emergency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+mn-lt"/>
                          <a:cs typeface="Calibri"/>
                        </a:rPr>
                        <a:t>preparedness</a:t>
                      </a:r>
                      <a:endParaRPr lang="en-AU"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38760" marR="23431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21285" marR="11239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21285" marR="11239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344973"/>
                  </a:ext>
                </a:extLst>
              </a:tr>
              <a:tr h="2830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95885" marR="87630" lvl="0" indent="0" algn="ctr" defTabSz="914400" eaLnBrk="1" fontAlgn="auto" latinLnBrk="0" hangingPunct="1">
                        <a:lnSpc>
                          <a:spcPct val="10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latin typeface="+mn-lt"/>
                          <a:cs typeface="Calibri"/>
                        </a:rPr>
                        <a:t>Improve</a:t>
                      </a:r>
                      <a:r>
                        <a:rPr lang="en-AU" sz="1100" spc="-4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the</a:t>
                      </a:r>
                      <a:r>
                        <a:rPr lang="en-AU" sz="11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process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for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ensuring</a:t>
                      </a:r>
                      <a:r>
                        <a:rPr lang="en-AU" sz="11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APVMA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approval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for</a:t>
                      </a:r>
                      <a:r>
                        <a:rPr lang="en-AU" sz="11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aquaculture</a:t>
                      </a:r>
                      <a:r>
                        <a:rPr lang="en-AU" sz="11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+mn-lt"/>
                          <a:cs typeface="Calibri"/>
                        </a:rPr>
                        <a:t>chemicals</a:t>
                      </a:r>
                      <a:endParaRPr lang="en-AU"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38760" marR="23431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21285" marR="11239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21285" marR="11239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611035"/>
                  </a:ext>
                </a:extLst>
              </a:tr>
              <a:tr h="2830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5885" marR="87630" lvl="0" indent="0" algn="ctr" defTabSz="914400" eaLnBrk="1" fontAlgn="auto" latinLnBrk="0" hangingPunct="1">
                        <a:lnSpc>
                          <a:spcPct val="10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latin typeface="+mn-lt"/>
                          <a:cs typeface="Calibri"/>
                        </a:rPr>
                        <a:t>Improve</a:t>
                      </a:r>
                      <a:r>
                        <a:rPr lang="en-AU" sz="1100" spc="-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the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management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of</a:t>
                      </a:r>
                      <a:r>
                        <a:rPr lang="en-AU" sz="11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threats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to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finfish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+mn-lt"/>
                          <a:cs typeface="Calibri"/>
                        </a:rPr>
                        <a:t>including </a:t>
                      </a:r>
                      <a:r>
                        <a:rPr lang="en-AU" sz="1100" dirty="0" err="1">
                          <a:latin typeface="+mn-lt"/>
                          <a:cs typeface="Calibri"/>
                        </a:rPr>
                        <a:t>nodavirus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and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10" dirty="0" err="1">
                          <a:latin typeface="+mn-lt"/>
                          <a:cs typeface="Calibri"/>
                        </a:rPr>
                        <a:t>megalocytivirus</a:t>
                      </a:r>
                      <a:endParaRPr lang="en-AU" sz="1100" dirty="0">
                        <a:latin typeface="+mn-lt"/>
                        <a:cs typeface="Calibri"/>
                      </a:endParaRPr>
                    </a:p>
                    <a:p>
                      <a:pPr marL="95885" marR="87630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38760" marR="23431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1285" marR="112395" lvl="0" indent="0" algn="ctr" defTabSz="914400" eaLnBrk="1" fontAlgn="auto" latinLnBrk="0" hangingPunct="1">
                        <a:lnSpc>
                          <a:spcPct val="10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Improve</a:t>
                      </a:r>
                      <a:r>
                        <a:rPr lang="en-AU" sz="1100" spc="-4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the</a:t>
                      </a:r>
                      <a:r>
                        <a:rPr lang="en-AU" sz="1100" spc="-3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management</a:t>
                      </a:r>
                      <a:r>
                        <a:rPr lang="en-AU" sz="1100" spc="-3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2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of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threats</a:t>
                      </a:r>
                      <a:r>
                        <a:rPr lang="en-AU" sz="1100" spc="-2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to</a:t>
                      </a:r>
                      <a:r>
                        <a:rPr lang="en-AU" sz="1100" spc="-1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crustacea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including</a:t>
                      </a:r>
                      <a:r>
                        <a:rPr lang="en-AU" sz="1100" spc="-4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white spot</a:t>
                      </a:r>
                      <a:r>
                        <a:rPr lang="en-AU" sz="1100" spc="-3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2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disease 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and</a:t>
                      </a:r>
                      <a:r>
                        <a:rPr lang="en-AU" sz="1100" spc="-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APHND-</a:t>
                      </a:r>
                      <a:r>
                        <a:rPr lang="en-AU" sz="110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like</a:t>
                      </a:r>
                      <a:r>
                        <a:rPr lang="en-AU" sz="1100" spc="15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2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virus</a:t>
                      </a:r>
                      <a:endParaRPr lang="en-AU" sz="1100" dirty="0">
                        <a:latin typeface="+mn-lt"/>
                        <a:cs typeface="Calibri"/>
                      </a:endParaRPr>
                    </a:p>
                    <a:p>
                      <a:pPr marL="121285" marR="11239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1285" marR="112395" algn="ctr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352670"/>
                  </a:ext>
                </a:extLst>
              </a:tr>
              <a:tr h="4629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Environment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25980" indent="-228600">
                        <a:lnSpc>
                          <a:spcPts val="1145"/>
                        </a:lnSpc>
                        <a:buAutoNum type="arabicPeriod"/>
                        <a:tabLst>
                          <a:tab pos="212598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Reduce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adverse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impacts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aquaculture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environment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276985" indent="-229235">
                        <a:lnSpc>
                          <a:spcPts val="1200"/>
                        </a:lnSpc>
                        <a:buAutoNum type="arabicPeriod"/>
                        <a:tabLst>
                          <a:tab pos="127762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Mitigate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adverse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impacts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external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influences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(including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climate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change)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aquaculture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895475" indent="-229235">
                        <a:lnSpc>
                          <a:spcPts val="1205"/>
                        </a:lnSpc>
                        <a:buAutoNum type="arabicPeriod"/>
                        <a:tabLst>
                          <a:tab pos="189611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Further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Environmental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Management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Systems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all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sectors</a:t>
                      </a:r>
                      <a:endParaRPr lang="en-AU" sz="1100" spc="-10" dirty="0">
                        <a:latin typeface="Calibri"/>
                        <a:cs typeface="Calibri"/>
                      </a:endParaRPr>
                    </a:p>
                    <a:p>
                      <a:pPr marL="1895475" indent="-229235">
                        <a:lnSpc>
                          <a:spcPts val="1205"/>
                        </a:lnSpc>
                        <a:buAutoNum type="arabicPeriod"/>
                        <a:tabLst>
                          <a:tab pos="1896110" algn="l"/>
                        </a:tabLst>
                      </a:pP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Understanding environmental services of aquaculture and the environment</a:t>
                      </a:r>
                    </a:p>
                    <a:p>
                      <a:pPr marL="1895475" indent="-229235">
                        <a:lnSpc>
                          <a:spcPts val="1205"/>
                        </a:lnSpc>
                        <a:buAutoNum type="arabicPeriod"/>
                        <a:tabLst>
                          <a:tab pos="1896110" algn="l"/>
                        </a:tabLst>
                      </a:pP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Promote circular economies for aquaculture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9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9554" marR="255270" indent="-181610">
                        <a:lnSpc>
                          <a:spcPts val="12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50190" algn="l"/>
                        </a:tabLst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Improve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water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quality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surveillance</a:t>
                      </a:r>
                      <a:r>
                        <a:rPr sz="1100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facilitate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9554" marR="215900" indent="-181610">
                        <a:lnSpc>
                          <a:spcPts val="1200"/>
                        </a:lnSpc>
                        <a:buAutoNum type="arabicPeriod"/>
                        <a:tabLst>
                          <a:tab pos="250190" algn="l"/>
                        </a:tabLst>
                      </a:pPr>
                      <a:r>
                        <a:rPr lang="en-AU" sz="1100" b="0" dirty="0">
                          <a:latin typeface="Calibri"/>
                          <a:cs typeface="Calibri"/>
                        </a:rPr>
                        <a:t>Identify </a:t>
                      </a:r>
                      <a:r>
                        <a:rPr lang="en-AU" sz="1100" b="0">
                          <a:latin typeface="Calibri"/>
                          <a:cs typeface="Calibri"/>
                        </a:rPr>
                        <a:t>and reduce</a:t>
                      </a:r>
                      <a:r>
                        <a:rPr lang="en-AU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impacts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oyster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farming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on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seagrasses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 and Posidonia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111125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Determine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quality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of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discharge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water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from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production</a:t>
                      </a:r>
                      <a:r>
                        <a:rPr lang="en-AU" sz="1100" spc="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recirculation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aquaculture systems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9554" marR="151130" indent="-181610">
                        <a:lnSpc>
                          <a:spcPts val="12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50190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Determine</a:t>
                      </a:r>
                      <a:r>
                        <a:rPr sz="1050" spc="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environmental</a:t>
                      </a:r>
                      <a:r>
                        <a:rPr sz="10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impacts</a:t>
                      </a:r>
                      <a:r>
                        <a:rPr sz="10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of 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culture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on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surrounding</a:t>
                      </a:r>
                      <a:r>
                        <a:rPr sz="105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environment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  <a:p>
                      <a:pPr marL="249554" marR="123825" indent="-181610" algn="just">
                        <a:lnSpc>
                          <a:spcPts val="1200"/>
                        </a:lnSpc>
                        <a:buAutoNum type="arabicPeriod"/>
                        <a:tabLst>
                          <a:tab pos="250190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Determine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impacts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culture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other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wild 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populations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(sharks,</a:t>
                      </a:r>
                      <a:r>
                        <a:rPr sz="10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etc)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49554" marR="123825" indent="-181610" algn="just">
                        <a:lnSpc>
                          <a:spcPts val="1200"/>
                        </a:lnSpc>
                        <a:buAutoNum type="arabicPeriod"/>
                        <a:tabLst>
                          <a:tab pos="250190" algn="l"/>
                        </a:tabLst>
                      </a:pP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AU" dirty="0"/>
              <a:t>NSW</a:t>
            </a:r>
            <a:r>
              <a:rPr lang="en-AU" spc="-55" dirty="0"/>
              <a:t> </a:t>
            </a:r>
            <a:r>
              <a:rPr lang="en-AU" dirty="0"/>
              <a:t>Aquaculture</a:t>
            </a:r>
            <a:r>
              <a:rPr lang="en-AU" spc="-10" dirty="0"/>
              <a:t> Research</a:t>
            </a:r>
            <a:r>
              <a:rPr lang="en-AU" spc="-70" dirty="0"/>
              <a:t> </a:t>
            </a:r>
            <a:r>
              <a:rPr lang="en-AU" dirty="0"/>
              <a:t>Advisory</a:t>
            </a:r>
            <a:r>
              <a:rPr lang="en-AU" spc="-25" dirty="0"/>
              <a:t> </a:t>
            </a:r>
            <a:r>
              <a:rPr lang="en-AU" dirty="0"/>
              <a:t>Committee,</a:t>
            </a:r>
            <a:r>
              <a:rPr lang="en-AU" spc="-20" dirty="0"/>
              <a:t> </a:t>
            </a:r>
            <a:r>
              <a:rPr lang="en-AU" dirty="0"/>
              <a:t>RD&amp;E</a:t>
            </a:r>
            <a:r>
              <a:rPr lang="en-AU" spc="-10" dirty="0"/>
              <a:t> </a:t>
            </a:r>
            <a:r>
              <a:rPr lang="en-AU" dirty="0"/>
              <a:t>Strategic</a:t>
            </a:r>
            <a:r>
              <a:rPr lang="en-AU" spc="-15" dirty="0"/>
              <a:t> </a:t>
            </a:r>
            <a:r>
              <a:rPr lang="en-AU" dirty="0"/>
              <a:t>Plan</a:t>
            </a:r>
            <a:r>
              <a:rPr lang="en-AU" spc="-5" dirty="0"/>
              <a:t> </a:t>
            </a:r>
            <a:r>
              <a:rPr lang="en-AU" spc="-20" dirty="0"/>
              <a:t>2024-2029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2FAD96-592B-487B-8F06-EA29C085C979}"/>
              </a:ext>
            </a:extLst>
          </p:cNvPr>
          <p:cNvSpPr txBox="1"/>
          <p:nvPr/>
        </p:nvSpPr>
        <p:spPr>
          <a:xfrm>
            <a:off x="1384300" y="6579964"/>
            <a:ext cx="1219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395">
              <a:lnSpc>
                <a:spcPct val="100000"/>
              </a:lnSpc>
              <a:spcBef>
                <a:spcPts val="100"/>
              </a:spcBef>
            </a:pPr>
            <a:r>
              <a:rPr lang="en-AU" sz="1200" dirty="0">
                <a:solidFill>
                  <a:srgbClr val="FF0000"/>
                </a:solidFill>
                <a:latin typeface="Calibri"/>
                <a:cs typeface="Calibri"/>
              </a:rPr>
              <a:t>High priority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95180" y="42773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AU" dirty="0"/>
              <a:t>NSW</a:t>
            </a:r>
            <a:r>
              <a:rPr lang="en-AU" spc="-55" dirty="0"/>
              <a:t> </a:t>
            </a:r>
            <a:r>
              <a:rPr lang="en-AU" dirty="0"/>
              <a:t>Aquaculture</a:t>
            </a:r>
            <a:r>
              <a:rPr lang="en-AU" spc="-10" dirty="0"/>
              <a:t> Research</a:t>
            </a:r>
            <a:r>
              <a:rPr lang="en-AU" spc="-70" dirty="0"/>
              <a:t> </a:t>
            </a:r>
            <a:r>
              <a:rPr lang="en-AU" dirty="0"/>
              <a:t>Advisory</a:t>
            </a:r>
            <a:r>
              <a:rPr lang="en-AU" spc="-25" dirty="0"/>
              <a:t> </a:t>
            </a:r>
            <a:r>
              <a:rPr lang="en-AU" dirty="0"/>
              <a:t>Committee,</a:t>
            </a:r>
            <a:r>
              <a:rPr lang="en-AU" spc="-20" dirty="0"/>
              <a:t> </a:t>
            </a:r>
            <a:r>
              <a:rPr lang="en-AU" dirty="0"/>
              <a:t>RD&amp;E</a:t>
            </a:r>
            <a:r>
              <a:rPr lang="en-AU" spc="-10" dirty="0"/>
              <a:t> </a:t>
            </a:r>
            <a:r>
              <a:rPr lang="en-AU" dirty="0"/>
              <a:t>Strategic</a:t>
            </a:r>
            <a:r>
              <a:rPr lang="en-AU" spc="-15" dirty="0"/>
              <a:t> </a:t>
            </a:r>
            <a:r>
              <a:rPr lang="en-AU" dirty="0"/>
              <a:t>Plan</a:t>
            </a:r>
            <a:r>
              <a:rPr lang="en-AU" spc="-5" dirty="0"/>
              <a:t> </a:t>
            </a:r>
            <a:r>
              <a:rPr lang="en-AU" spc="-20" dirty="0"/>
              <a:t>2024-2029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96297" y="885825"/>
            <a:ext cx="6298565" cy="1964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284"/>
              </a:spcBef>
            </a:pPr>
            <a:r>
              <a:rPr lang="en-AU" sz="1400" dirty="0">
                <a:latin typeface="Calibri"/>
                <a:cs typeface="Calibri"/>
              </a:rPr>
              <a:t>RD&amp;E</a:t>
            </a:r>
            <a:r>
              <a:rPr lang="en-AU" sz="1400" spc="-35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under</a:t>
            </a:r>
            <a:r>
              <a:rPr lang="en-AU" sz="1400" spc="-20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this</a:t>
            </a:r>
            <a:r>
              <a:rPr lang="en-AU" sz="1400" spc="-20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program</a:t>
            </a:r>
            <a:r>
              <a:rPr lang="en-AU" sz="1400" spc="-25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would</a:t>
            </a:r>
            <a:r>
              <a:rPr lang="en-AU" sz="1400" spc="-25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be</a:t>
            </a:r>
            <a:r>
              <a:rPr lang="en-AU" sz="1400" spc="-25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expected</a:t>
            </a:r>
            <a:r>
              <a:rPr lang="en-AU" sz="1400" spc="-30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to</a:t>
            </a:r>
            <a:r>
              <a:rPr lang="en-AU" sz="1400" spc="-20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have</a:t>
            </a:r>
            <a:r>
              <a:rPr lang="en-AU" sz="1400" spc="-20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a</a:t>
            </a:r>
            <a:r>
              <a:rPr lang="en-AU" sz="1400" spc="-20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strong</a:t>
            </a:r>
            <a:r>
              <a:rPr lang="en-AU" sz="1400" spc="-10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public</a:t>
            </a:r>
            <a:r>
              <a:rPr lang="en-AU" sz="1400" spc="-25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good</a:t>
            </a:r>
            <a:r>
              <a:rPr lang="en-AU" sz="1400" spc="-25" dirty="0">
                <a:latin typeface="Calibri"/>
                <a:cs typeface="Calibri"/>
              </a:rPr>
              <a:t> </a:t>
            </a:r>
            <a:r>
              <a:rPr lang="en-AU" sz="1400" spc="-10" dirty="0">
                <a:latin typeface="Calibri"/>
                <a:cs typeface="Calibri"/>
              </a:rPr>
              <a:t>component. </a:t>
            </a:r>
            <a:r>
              <a:rPr lang="en-AU" sz="1400" dirty="0">
                <a:latin typeface="Calibri"/>
                <a:cs typeface="Calibri"/>
              </a:rPr>
              <a:t>Investment</a:t>
            </a:r>
            <a:r>
              <a:rPr lang="en-AU" sz="1400" spc="-30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target:</a:t>
            </a:r>
            <a:r>
              <a:rPr lang="en-AU" sz="1400" spc="280" dirty="0">
                <a:latin typeface="Calibri"/>
                <a:cs typeface="Calibri"/>
              </a:rPr>
              <a:t> </a:t>
            </a:r>
            <a:r>
              <a:rPr lang="en-AU" sz="1400" dirty="0">
                <a:latin typeface="Calibri"/>
                <a:cs typeface="Calibri"/>
              </a:rPr>
              <a:t>45</a:t>
            </a:r>
            <a:r>
              <a:rPr lang="en-AU" sz="1400" spc="-25" dirty="0">
                <a:latin typeface="Calibri"/>
                <a:cs typeface="Calibri"/>
              </a:rPr>
              <a:t> </a:t>
            </a:r>
            <a:r>
              <a:rPr lang="en-AU" sz="1400" spc="-50" dirty="0">
                <a:latin typeface="Calibri"/>
                <a:cs typeface="Calibri"/>
              </a:rPr>
              <a:t>%</a:t>
            </a:r>
            <a:endParaRPr lang="en-AU"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00" dirty="0">
                <a:latin typeface="Calibri"/>
                <a:cs typeface="Calibri"/>
              </a:rPr>
              <a:t>Key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performance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indicators: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Production.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increase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 sustainable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 </a:t>
            </a:r>
            <a:r>
              <a:rPr sz="1200" spc="-10" dirty="0">
                <a:latin typeface="Calibri"/>
                <a:cs typeface="Calibri"/>
              </a:rPr>
              <a:t>production.</a:t>
            </a:r>
            <a:endParaRPr sz="1200" dirty="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Value.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increase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gross value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production.</a:t>
            </a:r>
            <a:endParaRPr lang="en-AU" sz="1200" spc="-10" dirty="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endParaRPr sz="1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8053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95180" y="42773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1700" y="726665"/>
            <a:ext cx="33083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Post-</a:t>
            </a:r>
            <a:r>
              <a:rPr sz="1600" b="1" dirty="0">
                <a:latin typeface="Calibri"/>
                <a:cs typeface="Calibri"/>
              </a:rPr>
              <a:t>harvest</a:t>
            </a:r>
            <a:r>
              <a:rPr sz="1600" b="1" spc="-5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and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Market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Development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NSW</a:t>
            </a:r>
            <a:r>
              <a:rPr spc="-55" dirty="0"/>
              <a:t> </a:t>
            </a:r>
            <a:r>
              <a:rPr dirty="0"/>
              <a:t>Aquaculture</a:t>
            </a:r>
            <a:r>
              <a:rPr spc="-10" dirty="0"/>
              <a:t> Research</a:t>
            </a:r>
            <a:r>
              <a:rPr spc="-70" dirty="0"/>
              <a:t> </a:t>
            </a:r>
            <a:r>
              <a:rPr dirty="0"/>
              <a:t>Advisory</a:t>
            </a:r>
            <a:r>
              <a:rPr spc="-25" dirty="0"/>
              <a:t> </a:t>
            </a:r>
            <a:r>
              <a:rPr dirty="0"/>
              <a:t>Committee,</a:t>
            </a:r>
            <a:r>
              <a:rPr spc="-20" dirty="0"/>
              <a:t> </a:t>
            </a:r>
            <a:r>
              <a:rPr dirty="0"/>
              <a:t>RD&amp;E</a:t>
            </a:r>
            <a:r>
              <a:rPr spc="-10" dirty="0"/>
              <a:t> </a:t>
            </a:r>
            <a:r>
              <a:rPr dirty="0"/>
              <a:t>Strategic</a:t>
            </a:r>
            <a:r>
              <a:rPr spc="-15" dirty="0"/>
              <a:t> </a:t>
            </a:r>
            <a:r>
              <a:rPr dirty="0"/>
              <a:t>Plan</a:t>
            </a:r>
            <a:r>
              <a:rPr spc="-5" dirty="0"/>
              <a:t> </a:t>
            </a:r>
            <a:r>
              <a:rPr spc="-20" dirty="0"/>
              <a:t>20</a:t>
            </a:r>
            <a:r>
              <a:rPr lang="en-AU" spc="-20" dirty="0"/>
              <a:t>24-2029</a:t>
            </a:r>
            <a:endParaRPr spc="-20" dirty="0"/>
          </a:p>
        </p:txBody>
      </p:sp>
      <p:sp>
        <p:nvSpPr>
          <p:cNvPr id="8" name="object 8"/>
          <p:cNvSpPr txBox="1"/>
          <p:nvPr/>
        </p:nvSpPr>
        <p:spPr>
          <a:xfrm>
            <a:off x="901700" y="1169846"/>
            <a:ext cx="8694420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Program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outcome: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Increased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demand 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access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premium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markets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Australian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 seafood;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fulfilment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consumer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demands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safe,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high-</a:t>
            </a:r>
            <a:r>
              <a:rPr sz="1200" dirty="0">
                <a:latin typeface="Calibri"/>
                <a:cs typeface="Calibri"/>
              </a:rPr>
              <a:t>quality,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nutritious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seafood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products; 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increased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profitability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throughout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value</a:t>
            </a:r>
            <a:r>
              <a:rPr sz="1200" spc="-10" dirty="0">
                <a:latin typeface="Calibri"/>
                <a:cs typeface="Calibri"/>
              </a:rPr>
              <a:t> chain.</a:t>
            </a:r>
            <a:endParaRPr sz="1200" dirty="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942860"/>
              </p:ext>
            </p:extLst>
          </p:nvPr>
        </p:nvGraphicFramePr>
        <p:xfrm>
          <a:off x="792483" y="2022041"/>
          <a:ext cx="8999217" cy="36908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299">
                  <a:extLst>
                    <a:ext uri="{9D8B030D-6E8A-4147-A177-3AD203B41FA5}">
                      <a16:colId xmlns:a16="http://schemas.microsoft.com/office/drawing/2014/main" val="4286491897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661192733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Sectoral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Priorities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Outputs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9225" marR="140970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Knowledge,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processes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technology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relating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to: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Molluscs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57175" marR="251460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(edible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oysters,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mussels,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pearls,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clams,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abalone)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Freshwater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9212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Marine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lang="en-AU" sz="1100" spc="-20" dirty="0">
                          <a:latin typeface="Calibri"/>
                          <a:cs typeface="Calibri"/>
                        </a:rPr>
                        <a:t>Other</a:t>
                      </a:r>
                      <a:endParaRPr lang="en-AU" sz="1100" dirty="0">
                        <a:latin typeface="Calibri"/>
                        <a:cs typeface="Calibri"/>
                      </a:endParaRPr>
                    </a:p>
                    <a:p>
                      <a:pPr marL="121285" marR="112395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(crustaceans,</a:t>
                      </a:r>
                      <a:r>
                        <a:rPr lang="en-AU"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echinoderms, </a:t>
                      </a:r>
                      <a:r>
                        <a:rPr lang="en-AU" sz="1100" dirty="0">
                          <a:latin typeface="Calibri"/>
                          <a:cs typeface="Calibri"/>
                        </a:rPr>
                        <a:t>polychaetes,</a:t>
                      </a:r>
                      <a:r>
                        <a:rPr lang="en-AU" sz="1100" spc="-40" dirty="0">
                          <a:latin typeface="Calibri"/>
                          <a:cs typeface="Calibri"/>
                        </a:rPr>
                        <a:t> 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20" dirty="0">
                          <a:latin typeface="Calibri"/>
                          <a:cs typeface="Calibri"/>
                        </a:rPr>
                        <a:t>Other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21285" marR="112395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(crustaceans,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echinoderms,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polychaetes,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121285" marR="112395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Algae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Product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development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31695" indent="-229235">
                        <a:lnSpc>
                          <a:spcPts val="1290"/>
                        </a:lnSpc>
                        <a:buAutoNum type="arabicPeriod"/>
                        <a:tabLst>
                          <a:tab pos="213233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market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low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grade/value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products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00300" indent="-22923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240093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uses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production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processing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waste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75260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175323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value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added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ready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use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products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meet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consumer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demand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268855" marR="0" lvl="0" indent="-229235" defTabSz="914400" eaLnBrk="1" fontAlgn="auto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69490" algn="l"/>
                        </a:tabLst>
                        <a:defRPr/>
                      </a:pPr>
                      <a:r>
                        <a:rPr lang="en-AU" sz="1100" b="0" spc="-20" dirty="0">
                          <a:latin typeface="+mn-lt"/>
                          <a:cs typeface="Calibri"/>
                        </a:rPr>
                        <a:t>Wet storage systems </a:t>
                      </a:r>
                      <a:r>
                        <a:rPr lang="en-AU" sz="1100" b="0" spc="-20" dirty="0">
                          <a:latin typeface="Calibri"/>
                          <a:cs typeface="Calibri"/>
                        </a:rPr>
                        <a:t> - molluscs only </a:t>
                      </a:r>
                      <a:endParaRPr lang="en-AU" sz="11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0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Market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development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465705" indent="-229235">
                        <a:lnSpc>
                          <a:spcPts val="1275"/>
                        </a:lnSpc>
                        <a:buAutoNum type="arabicPeriod"/>
                        <a:tabLst>
                          <a:tab pos="246634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Improve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consumer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knowledge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expectations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97307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297370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market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opportunities</a:t>
                      </a:r>
                      <a:endParaRPr lang="en-AU" sz="1100" spc="-10" dirty="0">
                        <a:latin typeface="Calibri"/>
                        <a:cs typeface="Calibri"/>
                      </a:endParaRPr>
                    </a:p>
                    <a:p>
                      <a:pPr marL="297307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2973705" algn="l"/>
                        </a:tabLst>
                      </a:pP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Achieve and maintaining market access for export</a:t>
                      </a:r>
                    </a:p>
                    <a:p>
                      <a:pPr marL="297307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2973705" algn="l"/>
                        </a:tabLst>
                      </a:pP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Benchmark knowledge of consumption and consumer satisfaction 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toolbox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oyster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provenance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marketing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100" b="0" dirty="0">
                          <a:latin typeface="+mn-lt"/>
                          <a:cs typeface="Times New Roman"/>
                        </a:rPr>
                        <a:t>Determine the implications of releasing notifiable disease into waterways</a:t>
                      </a:r>
                      <a:endParaRPr sz="1100" b="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83"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Retailer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food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services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sector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knowledge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skills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28600" indent="-228600" algn="ctr">
                        <a:lnSpc>
                          <a:spcPct val="100000"/>
                        </a:lnSpc>
                        <a:spcBef>
                          <a:spcPts val="625"/>
                        </a:spcBef>
                        <a:buAutoNum type="arabicPeriod"/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Improve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retailer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food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services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knowledge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skills</a:t>
                      </a:r>
                      <a:endParaRPr lang="en-AU" sz="1100" spc="-10" dirty="0">
                        <a:latin typeface="Calibri"/>
                        <a:cs typeface="Calibri"/>
                      </a:endParaRPr>
                    </a:p>
                    <a:p>
                      <a:pPr marL="228600" indent="-228600" algn="ctr">
                        <a:lnSpc>
                          <a:spcPct val="100000"/>
                        </a:lnSpc>
                        <a:spcBef>
                          <a:spcPts val="625"/>
                        </a:spcBef>
                        <a:buAutoNum type="arabicPeriod"/>
                      </a:pP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Improve retail wet storage facilities – molluscs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Supply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chain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dirty="0">
                          <a:latin typeface="+mn-lt"/>
                          <a:cs typeface="Calibri"/>
                        </a:rPr>
                        <a:t>1. Improve</a:t>
                      </a:r>
                      <a:r>
                        <a:rPr lang="en-AU" sz="1100" b="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product</a:t>
                      </a:r>
                      <a:r>
                        <a:rPr lang="en-AU" sz="1100" b="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handling</a:t>
                      </a:r>
                      <a:r>
                        <a:rPr lang="en-AU" sz="1100" b="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throughout</a:t>
                      </a:r>
                      <a:r>
                        <a:rPr lang="en-AU" sz="1100" b="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the</a:t>
                      </a:r>
                      <a:r>
                        <a:rPr lang="en-AU" sz="1100" b="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supply</a:t>
                      </a:r>
                      <a:r>
                        <a:rPr lang="en-AU" sz="1100" b="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spc="-20" dirty="0">
                          <a:latin typeface="+mn-lt"/>
                          <a:cs typeface="Calibri"/>
                        </a:rPr>
                        <a:t>chain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spc="-10" dirty="0">
                          <a:latin typeface="+mn-lt"/>
                          <a:cs typeface="Calibri"/>
                        </a:rPr>
                        <a:t>2. Minimise production disruptions </a:t>
                      </a:r>
                      <a:endParaRPr lang="en-AU" sz="1100" b="0" spc="-20" dirty="0">
                        <a:latin typeface="+mn-lt"/>
                        <a:cs typeface="Calibri"/>
                      </a:endParaRPr>
                    </a:p>
                    <a:p>
                      <a:pPr algn="ctr">
                        <a:lnSpc>
                          <a:spcPts val="1275"/>
                        </a:lnSpc>
                      </a:pPr>
                      <a:r>
                        <a:rPr lang="en-AU"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3.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Improve</a:t>
                      </a:r>
                      <a:r>
                        <a:rPr sz="1100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supply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chain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processes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technology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833880" y="5755059"/>
            <a:ext cx="7219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100" dirty="0">
                <a:solidFill>
                  <a:srgbClr val="FF0000"/>
                </a:solidFill>
                <a:latin typeface="Calibri"/>
                <a:cs typeface="Calibri"/>
              </a:rPr>
              <a:t>High</a:t>
            </a:r>
            <a:r>
              <a:rPr lang="en-AU" sz="11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AU" sz="1100" spc="-10" dirty="0">
                <a:solidFill>
                  <a:srgbClr val="FF0000"/>
                </a:solidFill>
                <a:latin typeface="Calibri"/>
                <a:cs typeface="Calibri"/>
              </a:rPr>
              <a:t>priority</a:t>
            </a:r>
            <a:endParaRPr lang="en-AU"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95180" y="42773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01139" y="885825"/>
            <a:ext cx="7077709" cy="31257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RD&amp;E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under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this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program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would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expected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have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strong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private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benefit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component.</a:t>
            </a:r>
            <a:endParaRPr sz="1400" dirty="0">
              <a:latin typeface="Calibri"/>
              <a:cs typeface="Calibri"/>
            </a:endParaRPr>
          </a:p>
          <a:p>
            <a:pPr marL="12700" marR="5014595">
              <a:lnSpc>
                <a:spcPct val="176400"/>
              </a:lnSpc>
              <a:spcBef>
                <a:spcPts val="5"/>
              </a:spcBef>
            </a:pPr>
            <a:r>
              <a:rPr sz="1400" dirty="0">
                <a:latin typeface="Calibri"/>
                <a:cs typeface="Calibri"/>
              </a:rPr>
              <a:t>Investment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target:</a:t>
            </a:r>
            <a:r>
              <a:rPr sz="1400" spc="2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20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0" dirty="0">
                <a:latin typeface="Calibri"/>
                <a:cs typeface="Calibri"/>
              </a:rPr>
              <a:t>%</a:t>
            </a:r>
            <a:r>
              <a:rPr sz="1400" spc="5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Key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performance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indicators: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Calibri"/>
              <a:cs typeface="Calibri"/>
            </a:endParaRPr>
          </a:p>
          <a:p>
            <a:pPr marL="465455" indent="-229235">
              <a:lnSpc>
                <a:spcPct val="100000"/>
              </a:lnSpc>
              <a:buFont typeface="Symbol"/>
              <a:buChar char=""/>
              <a:tabLst>
                <a:tab pos="465455" algn="l"/>
                <a:tab pos="466090" algn="l"/>
              </a:tabLst>
            </a:pPr>
            <a:r>
              <a:rPr sz="1200" dirty="0">
                <a:latin typeface="Calibri"/>
                <a:cs typeface="Calibri"/>
              </a:rPr>
              <a:t>Consumption.</a:t>
            </a:r>
            <a:r>
              <a:rPr sz="1200" spc="3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increase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consumption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products.</a:t>
            </a:r>
            <a:endParaRPr sz="1200" dirty="0">
              <a:latin typeface="Calibri"/>
              <a:cs typeface="Calibri"/>
            </a:endParaRPr>
          </a:p>
          <a:p>
            <a:pPr marL="465455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65455" algn="l"/>
                <a:tab pos="466090" algn="l"/>
              </a:tabLst>
            </a:pPr>
            <a:r>
              <a:rPr sz="1200" dirty="0">
                <a:latin typeface="Calibri"/>
                <a:cs typeface="Calibri"/>
              </a:rPr>
              <a:t>Consumer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knowledge.</a:t>
            </a:r>
            <a:r>
              <a:rPr sz="1200" spc="3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consumer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knowledge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products.</a:t>
            </a:r>
            <a:endParaRPr sz="1200" dirty="0">
              <a:latin typeface="Calibri"/>
              <a:cs typeface="Calibri"/>
            </a:endParaRPr>
          </a:p>
          <a:p>
            <a:pPr marL="465455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5455" algn="l"/>
                <a:tab pos="466090" algn="l"/>
              </a:tabLst>
            </a:pPr>
            <a:r>
              <a:rPr sz="1200" dirty="0">
                <a:latin typeface="Calibri"/>
                <a:cs typeface="Calibri"/>
              </a:rPr>
              <a:t>Consumer satisfaction.</a:t>
            </a:r>
            <a:r>
              <a:rPr sz="1200" spc="3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consumer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satisfaction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products.</a:t>
            </a:r>
            <a:endParaRPr sz="1200" dirty="0">
              <a:latin typeface="Calibri"/>
              <a:cs typeface="Calibri"/>
            </a:endParaRPr>
          </a:p>
          <a:p>
            <a:pPr marL="465455" indent="-229235">
              <a:lnSpc>
                <a:spcPct val="100000"/>
              </a:lnSpc>
              <a:spcBef>
                <a:spcPts val="300"/>
              </a:spcBef>
              <a:buFont typeface="Symbol"/>
              <a:buChar char=""/>
              <a:tabLst>
                <a:tab pos="465455" algn="l"/>
                <a:tab pos="466090" algn="l"/>
              </a:tabLst>
            </a:pPr>
            <a:r>
              <a:rPr sz="1200" dirty="0">
                <a:latin typeface="Calibri"/>
                <a:cs typeface="Calibri"/>
              </a:rPr>
              <a:t>Market access.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effectiveness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access 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domestic and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international</a:t>
            </a:r>
            <a:r>
              <a:rPr sz="1200" spc="-10" dirty="0">
                <a:latin typeface="Calibri"/>
                <a:cs typeface="Calibri"/>
              </a:rPr>
              <a:t> markets.</a:t>
            </a:r>
            <a:endParaRPr sz="1200" dirty="0">
              <a:latin typeface="Calibri"/>
              <a:cs typeface="Calibri"/>
            </a:endParaRPr>
          </a:p>
          <a:p>
            <a:pPr marL="465455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65455" algn="l"/>
                <a:tab pos="466090" algn="l"/>
              </a:tabLst>
            </a:pPr>
            <a:r>
              <a:rPr sz="1200" dirty="0">
                <a:latin typeface="Calibri"/>
                <a:cs typeface="Calibri"/>
              </a:rPr>
              <a:t>Retailer knowledge.</a:t>
            </a:r>
            <a:r>
              <a:rPr sz="1200" spc="2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 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retailer knowledge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products.</a:t>
            </a:r>
            <a:endParaRPr sz="1200" dirty="0">
              <a:latin typeface="Calibri"/>
              <a:cs typeface="Calibri"/>
            </a:endParaRPr>
          </a:p>
          <a:p>
            <a:pPr marL="465455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5455" algn="l"/>
                <a:tab pos="466090" algn="l"/>
              </a:tabLst>
            </a:pPr>
            <a:r>
              <a:rPr sz="1200" dirty="0">
                <a:latin typeface="Calibri"/>
                <a:cs typeface="Calibri"/>
              </a:rPr>
              <a:t>Profitability.</a:t>
            </a:r>
            <a:r>
              <a:rPr sz="1200" spc="3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relates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profitability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throughout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value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chain.</a:t>
            </a:r>
            <a:endParaRPr lang="en-AU" sz="1200" spc="-10" dirty="0">
              <a:latin typeface="Calibri"/>
              <a:cs typeface="Calibri"/>
            </a:endParaRPr>
          </a:p>
          <a:p>
            <a:pPr marL="465455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5455" algn="l"/>
                <a:tab pos="466090" algn="l"/>
              </a:tabLst>
            </a:pPr>
            <a:endParaRPr lang="en-AU" sz="1200" spc="-10" dirty="0">
              <a:latin typeface="Calibri"/>
              <a:cs typeface="Calibri"/>
            </a:endParaRPr>
          </a:p>
          <a:p>
            <a:pPr marL="465455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5455" algn="l"/>
                <a:tab pos="466090" algn="l"/>
              </a:tabLst>
            </a:pPr>
            <a:endParaRPr lang="en-AU" sz="1200" spc="-10" dirty="0">
              <a:latin typeface="Calibri"/>
              <a:cs typeface="Calibri"/>
            </a:endParaRPr>
          </a:p>
          <a:p>
            <a:pPr marL="236220">
              <a:lnSpc>
                <a:spcPct val="100000"/>
              </a:lnSpc>
              <a:spcBef>
                <a:spcPts val="325"/>
              </a:spcBef>
              <a:tabLst>
                <a:tab pos="465455" algn="l"/>
                <a:tab pos="466090" algn="l"/>
              </a:tabLst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AU" dirty="0"/>
              <a:t>NSW</a:t>
            </a:r>
            <a:r>
              <a:rPr lang="en-AU" spc="-55" dirty="0"/>
              <a:t> </a:t>
            </a:r>
            <a:r>
              <a:rPr lang="en-AU" dirty="0"/>
              <a:t>Aquaculture</a:t>
            </a:r>
            <a:r>
              <a:rPr lang="en-AU" spc="-10" dirty="0"/>
              <a:t> Research</a:t>
            </a:r>
            <a:r>
              <a:rPr lang="en-AU" spc="-70" dirty="0"/>
              <a:t> </a:t>
            </a:r>
            <a:r>
              <a:rPr lang="en-AU" dirty="0"/>
              <a:t>Advisory</a:t>
            </a:r>
            <a:r>
              <a:rPr lang="en-AU" spc="-25" dirty="0"/>
              <a:t> </a:t>
            </a:r>
            <a:r>
              <a:rPr lang="en-AU" dirty="0"/>
              <a:t>Committee,</a:t>
            </a:r>
            <a:r>
              <a:rPr lang="en-AU" spc="-20" dirty="0"/>
              <a:t> </a:t>
            </a:r>
            <a:r>
              <a:rPr lang="en-AU" dirty="0"/>
              <a:t>RD&amp;E</a:t>
            </a:r>
            <a:r>
              <a:rPr lang="en-AU" spc="-10" dirty="0"/>
              <a:t> </a:t>
            </a:r>
            <a:r>
              <a:rPr lang="en-AU" dirty="0"/>
              <a:t>Strategic</a:t>
            </a:r>
            <a:r>
              <a:rPr lang="en-AU" spc="-15" dirty="0"/>
              <a:t> </a:t>
            </a:r>
            <a:r>
              <a:rPr lang="en-AU" dirty="0"/>
              <a:t>Plan</a:t>
            </a:r>
            <a:r>
              <a:rPr lang="en-AU" spc="-5" dirty="0"/>
              <a:t> </a:t>
            </a:r>
            <a:r>
              <a:rPr lang="en-AU" spc="-20" dirty="0"/>
              <a:t>2024-2029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95180" y="42773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23" y="6602514"/>
            <a:ext cx="417232" cy="6708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6701" y="6930378"/>
            <a:ext cx="1219427" cy="26311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80636" y="6766134"/>
            <a:ext cx="374542" cy="4035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407138" y="6792067"/>
            <a:ext cx="7620" cy="381635"/>
          </a:xfrm>
          <a:custGeom>
            <a:avLst/>
            <a:gdLst/>
            <a:ahLst/>
            <a:cxnLst/>
            <a:rect l="l" t="t" r="r" b="b"/>
            <a:pathLst>
              <a:path w="7620" h="381634">
                <a:moveTo>
                  <a:pt x="5953" y="381435"/>
                </a:moveTo>
                <a:lnTo>
                  <a:pt x="3788" y="381435"/>
                </a:lnTo>
                <a:lnTo>
                  <a:pt x="1623" y="381435"/>
                </a:lnTo>
                <a:lnTo>
                  <a:pt x="0" y="379814"/>
                </a:lnTo>
                <a:lnTo>
                  <a:pt x="0" y="1620"/>
                </a:lnTo>
                <a:lnTo>
                  <a:pt x="1623" y="0"/>
                </a:lnTo>
                <a:lnTo>
                  <a:pt x="5953" y="0"/>
                </a:lnTo>
                <a:lnTo>
                  <a:pt x="7577" y="1620"/>
                </a:lnTo>
                <a:lnTo>
                  <a:pt x="7577" y="379814"/>
                </a:lnTo>
                <a:lnTo>
                  <a:pt x="5953" y="381435"/>
                </a:lnTo>
                <a:close/>
              </a:path>
            </a:pathLst>
          </a:custGeom>
          <a:solidFill>
            <a:srgbClr val="153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9851" y="734533"/>
            <a:ext cx="1143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Communities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358900" y="6923744"/>
            <a:ext cx="55930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en-AU" dirty="0"/>
              <a:t>NSW</a:t>
            </a:r>
            <a:r>
              <a:rPr lang="en-AU" spc="-55" dirty="0"/>
              <a:t> </a:t>
            </a:r>
            <a:r>
              <a:rPr lang="en-AU" dirty="0"/>
              <a:t>Aquaculture</a:t>
            </a:r>
            <a:r>
              <a:rPr lang="en-AU" spc="-10" dirty="0"/>
              <a:t> Research</a:t>
            </a:r>
            <a:r>
              <a:rPr lang="en-AU" spc="-70" dirty="0"/>
              <a:t> </a:t>
            </a:r>
            <a:r>
              <a:rPr lang="en-AU" dirty="0"/>
              <a:t>Advisory</a:t>
            </a:r>
            <a:r>
              <a:rPr lang="en-AU" spc="-25" dirty="0"/>
              <a:t> </a:t>
            </a:r>
            <a:r>
              <a:rPr lang="en-AU" dirty="0"/>
              <a:t>Committee,</a:t>
            </a:r>
            <a:r>
              <a:rPr lang="en-AU" spc="-20" dirty="0"/>
              <a:t> </a:t>
            </a:r>
            <a:r>
              <a:rPr lang="en-AU" dirty="0"/>
              <a:t>RD&amp;E</a:t>
            </a:r>
            <a:r>
              <a:rPr lang="en-AU" spc="-10" dirty="0"/>
              <a:t> </a:t>
            </a:r>
            <a:r>
              <a:rPr lang="en-AU" dirty="0"/>
              <a:t>Strategic</a:t>
            </a:r>
            <a:r>
              <a:rPr lang="en-AU" spc="-15" dirty="0"/>
              <a:t> </a:t>
            </a:r>
            <a:r>
              <a:rPr lang="en-AU" dirty="0"/>
              <a:t>Plan</a:t>
            </a:r>
            <a:r>
              <a:rPr lang="en-AU" spc="-5" dirty="0"/>
              <a:t> </a:t>
            </a:r>
            <a:r>
              <a:rPr lang="en-AU" spc="-20" dirty="0"/>
              <a:t>2024-2029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09851" y="1053615"/>
            <a:ext cx="8700135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Program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outcome: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community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knowledgeable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supportive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aquaculture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industry,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natural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resources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which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it </a:t>
            </a:r>
            <a:r>
              <a:rPr sz="1200" spc="-10" dirty="0">
                <a:latin typeface="Calibri"/>
                <a:cs typeface="Calibri"/>
              </a:rPr>
              <a:t>depends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its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economic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social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benefits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0" dirty="0">
                <a:latin typeface="Calibri"/>
                <a:cs typeface="Calibri"/>
              </a:rPr>
              <a:t> Australia.</a:t>
            </a:r>
            <a:endParaRPr sz="1200" dirty="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112451"/>
              </p:ext>
            </p:extLst>
          </p:nvPr>
        </p:nvGraphicFramePr>
        <p:xfrm>
          <a:off x="847091" y="1845723"/>
          <a:ext cx="8999217" cy="45546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85448902"/>
                    </a:ext>
                  </a:extLst>
                </a:gridCol>
                <a:gridCol w="166494">
                  <a:extLst>
                    <a:ext uri="{9D8B030D-6E8A-4147-A177-3AD203B41FA5}">
                      <a16:colId xmlns:a16="http://schemas.microsoft.com/office/drawing/2014/main" val="2154540467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3484499944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Sectoral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Priorities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Outputs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49225" marR="140970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Knowledge,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processes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technology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relating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to: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Molluscs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57175" marR="251460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(edible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oysters,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mussels,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pearls,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clams,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abalone)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Freshwater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92125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Marine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Finfish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lang="en-AU" sz="1100" spc="-20" dirty="0">
                          <a:latin typeface="Calibri"/>
                          <a:cs typeface="Calibri"/>
                        </a:rPr>
                        <a:t>Other</a:t>
                      </a:r>
                      <a:endParaRPr lang="en-AU" sz="1100" dirty="0">
                        <a:latin typeface="Calibri"/>
                        <a:cs typeface="Calibri"/>
                      </a:endParaRPr>
                    </a:p>
                    <a:p>
                      <a:pPr marL="121285" marR="112395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(crustaceans,</a:t>
                      </a:r>
                      <a:r>
                        <a:rPr lang="en-AU"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echinoderms, </a:t>
                      </a:r>
                      <a:r>
                        <a:rPr lang="en-AU" sz="1100" dirty="0">
                          <a:latin typeface="Calibri"/>
                          <a:cs typeface="Calibri"/>
                        </a:rPr>
                        <a:t>polychaetes,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21285" marR="112395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121285" marR="112395" algn="ctr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lang="en-AU" sz="1100" dirty="0">
                          <a:latin typeface="Calibri"/>
                          <a:cs typeface="Calibri"/>
                        </a:rPr>
                        <a:t>Algae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535">
                <a:tc rowSpan="2">
                  <a:txBody>
                    <a:bodyPr/>
                    <a:lstStyle/>
                    <a:p>
                      <a:pPr marL="67945" marR="466725">
                        <a:lnSpc>
                          <a:spcPts val="133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Increasing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community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knowledge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the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9210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aquaculture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industry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related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natural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resources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1389380" indent="-229235" algn="l">
                        <a:lnSpc>
                          <a:spcPts val="1290"/>
                        </a:lnSpc>
                        <a:buAutoNum type="arabicPeriod"/>
                        <a:tabLst>
                          <a:tab pos="139001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Utilise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study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social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economic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benefits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aquaculture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NSW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132205" indent="-229235" algn="l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113284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Continue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build-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evaluation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social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economic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benefits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aquaculture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NSW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912620" indent="-229235" algn="l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191325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Enhance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techniques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regional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engagement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initiatives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70560" indent="-229235" algn="l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67119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Inform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about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stewardship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aquaculture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industry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plays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protecting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environment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156460" indent="-228600" algn="l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15646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Improve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public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perception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aquaculture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farmed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products</a:t>
                      </a:r>
                      <a:endParaRPr lang="en-AU" sz="1100" spc="-10" dirty="0">
                        <a:latin typeface="Calibri"/>
                        <a:cs typeface="Calibri"/>
                      </a:endParaRPr>
                    </a:p>
                    <a:p>
                      <a:pPr marL="2156460" indent="-228600" algn="l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156460" algn="l"/>
                        </a:tabLst>
                      </a:pP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Improve ways to engage with local communities to increase their understanding of aquaculture</a:t>
                      </a:r>
                    </a:p>
                    <a:p>
                      <a:pPr marL="2156460" indent="-228600" algn="l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156460" algn="l"/>
                        </a:tabLst>
                      </a:pP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Education and greater awareness of the environmental services value of aquaculture (for example, nitrogen and phosphorus cycling, water usage, CO</a:t>
                      </a:r>
                      <a:r>
                        <a:rPr lang="en-AU" sz="1100" b="0" spc="-10" baseline="-25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 footprint)</a:t>
                      </a:r>
                    </a:p>
                    <a:p>
                      <a:pPr marL="2156460" indent="-228600" algn="l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156460" algn="l"/>
                        </a:tabLst>
                      </a:pPr>
                      <a:r>
                        <a:rPr lang="en-AU" sz="1100" b="0" spc="-10" dirty="0">
                          <a:latin typeface="Calibri"/>
                          <a:cs typeface="Calibri"/>
                        </a:rPr>
                        <a:t>Use dollar values to reinforce the positive role that aquaculture species play in local ecology</a:t>
                      </a:r>
                      <a:endParaRPr sz="11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3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Inform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the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8580" marR="311785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positive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100" spc="-25" dirty="0">
                          <a:latin typeface="Calibri"/>
                          <a:cs typeface="Calibri"/>
                        </a:rPr>
                        <a:t>restorative and regenerative aquaculture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play</a:t>
                      </a:r>
                      <a:r>
                        <a:rPr lang="en-AU"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local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ecology</a:t>
                      </a:r>
                      <a:r>
                        <a:rPr lang="en-AU" sz="1100" spc="-10" dirty="0">
                          <a:latin typeface="Calibri"/>
                          <a:cs typeface="Calibri"/>
                        </a:rPr>
                        <a:t> (to replace oysters)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71755">
                        <a:lnSpc>
                          <a:spcPct val="1018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en-AU" sz="1100" b="0" dirty="0">
                          <a:latin typeface="+mn-lt"/>
                          <a:cs typeface="Calibri"/>
                        </a:rPr>
                        <a:t>Inform</a:t>
                      </a:r>
                      <a:r>
                        <a:rPr lang="en-AU" sz="1100" b="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the</a:t>
                      </a:r>
                      <a:r>
                        <a:rPr lang="en-AU" sz="1100" b="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community</a:t>
                      </a:r>
                      <a:r>
                        <a:rPr lang="en-AU" sz="1100" b="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of</a:t>
                      </a:r>
                      <a:r>
                        <a:rPr lang="en-AU" sz="1100" b="0" spc="-25" dirty="0">
                          <a:latin typeface="+mn-lt"/>
                          <a:cs typeface="Calibri"/>
                        </a:rPr>
                        <a:t> the</a:t>
                      </a:r>
                      <a:endParaRPr lang="en-AU" sz="1100" b="0" dirty="0">
                        <a:latin typeface="+mn-lt"/>
                        <a:cs typeface="Calibri"/>
                      </a:endParaRPr>
                    </a:p>
                    <a:p>
                      <a:pPr marL="68580" marR="311785">
                        <a:lnSpc>
                          <a:spcPct val="101800"/>
                        </a:lnSpc>
                      </a:pPr>
                      <a:r>
                        <a:rPr lang="en-AU" sz="1100" b="0" dirty="0">
                          <a:latin typeface="+mn-lt"/>
                          <a:cs typeface="Calibri"/>
                        </a:rPr>
                        <a:t>positive</a:t>
                      </a:r>
                      <a:r>
                        <a:rPr lang="en-AU" sz="1100" b="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role</a:t>
                      </a:r>
                      <a:r>
                        <a:rPr lang="en-AU" sz="1100" b="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that</a:t>
                      </a:r>
                      <a:r>
                        <a:rPr lang="en-AU" sz="1100" b="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spc="-10" dirty="0">
                          <a:latin typeface="+mn-lt"/>
                          <a:cs typeface="Calibri"/>
                        </a:rPr>
                        <a:t>algae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play</a:t>
                      </a:r>
                      <a:r>
                        <a:rPr lang="en-AU" sz="1100" b="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in</a:t>
                      </a:r>
                      <a:r>
                        <a:rPr lang="en-AU" sz="1100" b="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b="0" dirty="0">
                          <a:latin typeface="+mn-lt"/>
                          <a:cs typeface="Calibri"/>
                        </a:rPr>
                        <a:t>local</a:t>
                      </a:r>
                      <a:r>
                        <a:rPr lang="en-AU" sz="1100" b="0" spc="-10" dirty="0">
                          <a:latin typeface="+mn-lt"/>
                          <a:cs typeface="Calibri"/>
                        </a:rPr>
                        <a:t> ecology</a:t>
                      </a:r>
                      <a:endParaRPr lang="en-AU" sz="11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en-AU" sz="1100" dirty="0">
                          <a:latin typeface="+mn-lt"/>
                          <a:cs typeface="Calibri"/>
                        </a:rPr>
                        <a:t>Inform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the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community</a:t>
                      </a:r>
                      <a:r>
                        <a:rPr lang="en-AU" sz="11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of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 the</a:t>
                      </a:r>
                      <a:endParaRPr lang="en-AU" sz="1100" dirty="0">
                        <a:latin typeface="+mn-lt"/>
                        <a:cs typeface="Calibri"/>
                      </a:endParaRPr>
                    </a:p>
                    <a:p>
                      <a:pPr marL="68580" marR="311785">
                        <a:lnSpc>
                          <a:spcPct val="101800"/>
                        </a:lnSpc>
                      </a:pPr>
                      <a:r>
                        <a:rPr lang="en-AU" sz="1100" dirty="0">
                          <a:latin typeface="+mn-lt"/>
                          <a:cs typeface="Calibri"/>
                        </a:rPr>
                        <a:t>positive</a:t>
                      </a:r>
                      <a:r>
                        <a:rPr lang="en-AU" sz="11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role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that</a:t>
                      </a:r>
                      <a:r>
                        <a:rPr lang="en-AU" sz="11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spc="-10" dirty="0">
                          <a:latin typeface="+mn-lt"/>
                          <a:cs typeface="Calibri"/>
                        </a:rPr>
                        <a:t>algae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play</a:t>
                      </a:r>
                      <a:r>
                        <a:rPr lang="en-AU" sz="11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in</a:t>
                      </a:r>
                      <a:r>
                        <a:rPr lang="en-AU" sz="11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100" dirty="0">
                          <a:latin typeface="+mn-lt"/>
                          <a:cs typeface="Calibri"/>
                        </a:rPr>
                        <a:t>local</a:t>
                      </a:r>
                      <a:r>
                        <a:rPr lang="en-AU" sz="1100" spc="-10" dirty="0">
                          <a:latin typeface="+mn-lt"/>
                          <a:cs typeface="Calibri"/>
                        </a:rPr>
                        <a:t> ecology</a:t>
                      </a:r>
                      <a:endParaRPr lang="en-AU" sz="1100" dirty="0">
                        <a:latin typeface="+mn-lt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340">
                <a:tc>
                  <a:txBody>
                    <a:bodyPr/>
                    <a:lstStyle/>
                    <a:p>
                      <a:pPr marL="67945" algn="just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involvement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in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84480" algn="just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ways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will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benefit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aquaculture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industry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related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natural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resources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722880" marR="334010" indent="-2380615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participate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stewardship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respect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natural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resources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which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industry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depends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2862</Words>
  <Application>Microsoft Office PowerPoint</Application>
  <PresentationFormat>Custom</PresentationFormat>
  <Paragraphs>322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Wingdings</vt:lpstr>
      <vt:lpstr>Office Theme</vt:lpstr>
      <vt:lpstr>NSW Aquaculture Research Advisory Committee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ARAC RD&amp;E Strategic Plan 2017-2022</dc:title>
  <dc:subject>ARAC RD&amp;E Strategic Plan 2017-2022</dc:subject>
  <dc:creator>Aquaculture Research Advisory Committee ARAC</dc:creator>
  <cp:keywords>ARAC RD&amp;E Strategic Plan 2017-2022 Aquaculture Research Advisory Committee</cp:keywords>
  <cp:lastModifiedBy>Rachel Kerma</cp:lastModifiedBy>
  <cp:revision>41</cp:revision>
  <dcterms:created xsi:type="dcterms:W3CDTF">2022-10-17T04:51:09Z</dcterms:created>
  <dcterms:modified xsi:type="dcterms:W3CDTF">2024-04-11T05:31:10Z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2017-06-05T00:00:00Z</vt:filetime>
  </property>
  <property fmtid="{D5CDD505-2E9C-101B-9397-08002B2CF9AE}" pid="3" name="Creator">
    <vt:lpwstr>Acrobat PDFMaker 10.1 for Word</vt:lpwstr>
  </property>
  <property fmtid="{D5CDD505-2E9C-101B-9397-08002B2CF9AE}" pid="4" name="LastSaved">
    <vt:filetime>2022-10-17T00:00:00Z</vt:filetime>
  </property>
  <property fmtid="{D5CDD505-2E9C-101B-9397-08002B2CF9AE}" pid="5" name="Producer">
    <vt:lpwstr>Adobe PDF Library 10.0</vt:lpwstr>
  </property>
  <property fmtid="{D5CDD505-2E9C-101B-9397-08002B2CF9AE}" pid="6" name="SourceModified">
    <vt:lpwstr>D:20170601014014</vt:lpwstr>
  </property>
</Properties>
</file>